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1.xml" ContentType="application/vnd.openxmlformats-officedocument.presentationml.tags+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21.xml" ContentType="application/vnd.openxmlformats-officedocument.presentationml.notesSlide+xml"/>
  <Override PartName="/ppt/tags/tag28.xml" ContentType="application/vnd.openxmlformats-officedocument.presentationml.tags+xml"/>
  <Override PartName="/ppt/notesSlides/notesSlide22.xml" ContentType="application/vnd.openxmlformats-officedocument.presentationml.notesSlide+xml"/>
  <Override PartName="/ppt/tags/tag29.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handoutMasterIdLst>
    <p:handoutMasterId r:id="rId27"/>
  </p:handoutMasterIdLst>
  <p:sldIdLst>
    <p:sldId id="527" r:id="rId2"/>
    <p:sldId id="676" r:id="rId3"/>
    <p:sldId id="630" r:id="rId4"/>
    <p:sldId id="631" r:id="rId5"/>
    <p:sldId id="637" r:id="rId6"/>
    <p:sldId id="638" r:id="rId7"/>
    <p:sldId id="639" r:id="rId8"/>
    <p:sldId id="677" r:id="rId9"/>
    <p:sldId id="600" r:id="rId10"/>
    <p:sldId id="636" r:id="rId11"/>
    <p:sldId id="713" r:id="rId12"/>
    <p:sldId id="633" r:id="rId13"/>
    <p:sldId id="634" r:id="rId14"/>
    <p:sldId id="678" r:id="rId15"/>
    <p:sldId id="589" r:id="rId16"/>
    <p:sldId id="672" r:id="rId17"/>
    <p:sldId id="673" r:id="rId18"/>
    <p:sldId id="674" r:id="rId19"/>
    <p:sldId id="675" r:id="rId20"/>
    <p:sldId id="714" r:id="rId21"/>
    <p:sldId id="564" r:id="rId22"/>
    <p:sldId id="588" r:id="rId23"/>
    <p:sldId id="663" r:id="rId24"/>
    <p:sldId id="469" r:id="rId25"/>
  </p:sldIdLst>
  <p:sldSz cx="9144000" cy="5143500" type="screen16x9"/>
  <p:notesSz cx="6858000" cy="9144000"/>
  <p:custDataLst>
    <p:tags r:id="rId28"/>
  </p:custDataLst>
  <p:defaultTextStyle>
    <a:defPPr>
      <a:defRPr lang="zh-CN"/>
    </a:defPPr>
    <a:lvl1pPr marL="0" algn="l" defTabSz="342900" rtl="0" eaLnBrk="1" latinLnBrk="0" hangingPunct="1">
      <a:defRPr sz="1400" kern="1200">
        <a:solidFill>
          <a:schemeClr val="tx1"/>
        </a:solidFill>
        <a:latin typeface="+mn-lt"/>
        <a:ea typeface="+mn-ea"/>
        <a:cs typeface="+mn-cs"/>
      </a:defRPr>
    </a:lvl1pPr>
    <a:lvl2pPr marL="342900" algn="l" defTabSz="342900" rtl="0" eaLnBrk="1" latinLnBrk="0" hangingPunct="1">
      <a:defRPr sz="1400" kern="1200">
        <a:solidFill>
          <a:schemeClr val="tx1"/>
        </a:solidFill>
        <a:latin typeface="+mn-lt"/>
        <a:ea typeface="+mn-ea"/>
        <a:cs typeface="+mn-cs"/>
      </a:defRPr>
    </a:lvl2pPr>
    <a:lvl3pPr marL="685800" algn="l" defTabSz="342900" rtl="0" eaLnBrk="1" latinLnBrk="0" hangingPunct="1">
      <a:defRPr sz="1400" kern="1200">
        <a:solidFill>
          <a:schemeClr val="tx1"/>
        </a:solidFill>
        <a:latin typeface="+mn-lt"/>
        <a:ea typeface="+mn-ea"/>
        <a:cs typeface="+mn-cs"/>
      </a:defRPr>
    </a:lvl3pPr>
    <a:lvl4pPr marL="1028700" algn="l" defTabSz="342900" rtl="0" eaLnBrk="1" latinLnBrk="0" hangingPunct="1">
      <a:defRPr sz="1400" kern="1200">
        <a:solidFill>
          <a:schemeClr val="tx1"/>
        </a:solidFill>
        <a:latin typeface="+mn-lt"/>
        <a:ea typeface="+mn-ea"/>
        <a:cs typeface="+mn-cs"/>
      </a:defRPr>
    </a:lvl4pPr>
    <a:lvl5pPr marL="1371600" algn="l" defTabSz="342900" rtl="0" eaLnBrk="1" latinLnBrk="0" hangingPunct="1">
      <a:defRPr sz="1400" kern="1200">
        <a:solidFill>
          <a:schemeClr val="tx1"/>
        </a:solidFill>
        <a:latin typeface="+mn-lt"/>
        <a:ea typeface="+mn-ea"/>
        <a:cs typeface="+mn-cs"/>
      </a:defRPr>
    </a:lvl5pPr>
    <a:lvl6pPr marL="1714500" algn="l" defTabSz="342900" rtl="0" eaLnBrk="1" latinLnBrk="0" hangingPunct="1">
      <a:defRPr sz="1400" kern="1200">
        <a:solidFill>
          <a:schemeClr val="tx1"/>
        </a:solidFill>
        <a:latin typeface="+mn-lt"/>
        <a:ea typeface="+mn-ea"/>
        <a:cs typeface="+mn-cs"/>
      </a:defRPr>
    </a:lvl6pPr>
    <a:lvl7pPr marL="2057400" algn="l" defTabSz="342900" rtl="0" eaLnBrk="1" latinLnBrk="0" hangingPunct="1">
      <a:defRPr sz="1400" kern="1200">
        <a:solidFill>
          <a:schemeClr val="tx1"/>
        </a:solidFill>
        <a:latin typeface="+mn-lt"/>
        <a:ea typeface="+mn-ea"/>
        <a:cs typeface="+mn-cs"/>
      </a:defRPr>
    </a:lvl7pPr>
    <a:lvl8pPr marL="2400300" algn="l" defTabSz="342900" rtl="0" eaLnBrk="1" latinLnBrk="0" hangingPunct="1">
      <a:defRPr sz="1400" kern="1200">
        <a:solidFill>
          <a:schemeClr val="tx1"/>
        </a:solidFill>
        <a:latin typeface="+mn-lt"/>
        <a:ea typeface="+mn-ea"/>
        <a:cs typeface="+mn-cs"/>
      </a:defRPr>
    </a:lvl8pPr>
    <a:lvl9pPr marL="2743200" algn="l" defTabSz="3429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3" userDrawn="1">
          <p15:clr>
            <a:srgbClr val="A4A3A4"/>
          </p15:clr>
        </p15:guide>
        <p15:guide id="2" pos="3802" userDrawn="1">
          <p15:clr>
            <a:srgbClr val="A4A3A4"/>
          </p15:clr>
        </p15:guide>
        <p15:guide id="3" orient="horz" pos="1561" userDrawn="1">
          <p15:clr>
            <a:srgbClr val="A4A3A4"/>
          </p15:clr>
        </p15:guide>
        <p15:guide id="4" orient="horz" pos="632" userDrawn="1">
          <p15:clr>
            <a:srgbClr val="A4A3A4"/>
          </p15:clr>
        </p15:guide>
        <p15:guide id="5" orient="horz" pos="2912" userDrawn="1">
          <p15:clr>
            <a:srgbClr val="A4A3A4"/>
          </p15:clr>
        </p15:guide>
        <p15:guide id="6" pos="2880" userDrawn="1">
          <p15:clr>
            <a:srgbClr val="A4A3A4"/>
          </p15:clr>
        </p15:guide>
        <p15:guide id="7" pos="340" userDrawn="1">
          <p15:clr>
            <a:srgbClr val="A4A3A4"/>
          </p15:clr>
        </p15:guide>
        <p15:guide id="8" pos="549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a Vida Villanueva" initials="MVV" lastIdx="1" clrIdx="0"/>
  <p:cmAuthor id="7" name="1206988966@qq.com" initials="1" lastIdx="1" clrIdx="2"/>
  <p:cmAuthor id="1" name="Wangzhi gang" initials="Wg" lastIdx="1" clrIdx="0"/>
  <p:cmAuthor id="8" name="姜伟光" initials="姜" lastIdx="1" clrIdx="0"/>
  <p:cmAuthor id="2" name="作者" initials="A" lastIdx="1" clrIdx="1"/>
  <p:cmAuthor id="3" name="lenovo" initials="l" lastIdx="6" clrIdx="2"/>
  <p:cmAuthor id="4" name="Administrator" initials="A" lastIdx="4" clrIdx="3"/>
  <p:cmAuthor id="5" name="宋洁然" initials="宋" lastIdx="2" clrIdx="1"/>
  <p:cmAuthor id="6" name="ming qiu" initials="m" lastIdx="17" clrIdx="1"/>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F65"/>
    <a:srgbClr val="F2F2F2"/>
    <a:srgbClr val="E6C8E3"/>
    <a:srgbClr val="C0E499"/>
    <a:srgbClr val="F39700"/>
    <a:srgbClr val="909090"/>
    <a:srgbClr val="454545"/>
    <a:srgbClr val="FF8607"/>
    <a:srgbClr val="282828"/>
    <a:srgbClr val="006C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17" autoAdjust="0"/>
    <p:restoredTop sz="95494" autoAdjust="0"/>
  </p:normalViewPr>
  <p:slideViewPr>
    <p:cSldViewPr snapToGrid="0" snapToObjects="1" showGuides="1">
      <p:cViewPr varScale="1">
        <p:scale>
          <a:sx n="95" d="100"/>
          <a:sy n="95" d="100"/>
        </p:scale>
        <p:origin x="54" y="318"/>
      </p:cViewPr>
      <p:guideLst>
        <p:guide orient="horz" pos="2323"/>
        <p:guide pos="3802"/>
        <p:guide orient="horz" pos="1561"/>
        <p:guide orient="horz" pos="632"/>
        <p:guide orient="horz" pos="2912"/>
        <p:guide pos="2880"/>
        <p:guide pos="340"/>
        <p:guide pos="549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38472;&#23567;&#32654;\AppData\Local\Temp\wps.dQgEbj\Chart%20in%20Wp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r>
              <a:rPr lang="en-US" altLang="zh-CN"/>
              <a:t>Cost Schedule Control</a:t>
            </a:r>
          </a:p>
        </c:rich>
      </c:tx>
      <c:overlay val="0"/>
      <c:spPr>
        <a:noFill/>
        <a:ln>
          <a:noFill/>
        </a:ln>
        <a:effectLst/>
      </c:spPr>
      <c:txPr>
        <a:bodyPr rot="0" spcFirstLastPara="0" vertOverflow="ellipsis" vert="horz" wrap="square" anchor="ctr" anchorCtr="1"/>
        <a:lstStyle/>
        <a:p>
          <a:pPr defTabSz="914400">
            <a:defRPr lang="zh-CN" sz="1400"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"the Plan"</c:f>
              <c:strCache>
                <c:ptCount val="1"/>
                <c:pt idx="0">
                  <c:v>the Plan</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'[Chart in Wps.xlsx]Sheet1'!$A$1:$A$8</c:f>
              <c:strCache>
                <c:ptCount val="8"/>
                <c:pt idx="0">
                  <c:v>Front-end learning
</c:v>
                </c:pt>
                <c:pt idx="1">
                  <c:v>Algorithmic learning
</c:v>
                </c:pt>
                <c:pt idx="2">
                  <c:v>Mini program development learning
</c:v>
                </c:pt>
                <c:pt idx="3">
                  <c:v>The first version</c:v>
                </c:pt>
                <c:pt idx="4">
                  <c:v>Test check the first version
</c:v>
                </c:pt>
                <c:pt idx="5">
                  <c:v>User interface optimization
</c:v>
                </c:pt>
                <c:pt idx="6">
                  <c:v>Algorithm optimization design
</c:v>
                </c:pt>
                <c:pt idx="7">
                  <c:v>The Second version</c:v>
                </c:pt>
              </c:strCache>
            </c:strRef>
          </c:cat>
          <c:val>
            <c:numRef>
              <c:f>'[Chart in Wps.xlsx]Sheet1'!$B$1:$B$8</c:f>
              <c:numCache>
                <c:formatCode>General</c:formatCode>
                <c:ptCount val="8"/>
                <c:pt idx="0">
                  <c:v>10</c:v>
                </c:pt>
                <c:pt idx="1">
                  <c:v>25</c:v>
                </c:pt>
                <c:pt idx="2">
                  <c:v>40</c:v>
                </c:pt>
                <c:pt idx="3">
                  <c:v>60</c:v>
                </c:pt>
                <c:pt idx="4">
                  <c:v>70</c:v>
                </c:pt>
                <c:pt idx="5">
                  <c:v>80</c:v>
                </c:pt>
                <c:pt idx="6">
                  <c:v>90</c:v>
                </c:pt>
                <c:pt idx="7">
                  <c:v>100</c:v>
                </c:pt>
              </c:numCache>
            </c:numRef>
          </c:val>
          <c:smooth val="0"/>
          <c:extLst>
            <c:ext xmlns:c16="http://schemas.microsoft.com/office/drawing/2014/chart" uri="{C3380CC4-5D6E-409C-BE32-E72D297353CC}">
              <c16:uniqueId val="{00000000-4DB4-42AD-8DEA-F18C35B6D50B}"/>
            </c:ext>
          </c:extLst>
        </c:ser>
        <c:ser>
          <c:idx val="1"/>
          <c:order val="1"/>
          <c:tx>
            <c:strRef>
              <c:f>"Actual Prograss"</c:f>
              <c:strCache>
                <c:ptCount val="1"/>
                <c:pt idx="0">
                  <c:v>Actual Prograss</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'[Chart in Wps.xlsx]Sheet1'!$A$1:$A$8</c:f>
              <c:strCache>
                <c:ptCount val="8"/>
                <c:pt idx="0">
                  <c:v>Front-end learning
</c:v>
                </c:pt>
                <c:pt idx="1">
                  <c:v>Algorithmic learning
</c:v>
                </c:pt>
                <c:pt idx="2">
                  <c:v>Mini program development learning
</c:v>
                </c:pt>
                <c:pt idx="3">
                  <c:v>The first version</c:v>
                </c:pt>
                <c:pt idx="4">
                  <c:v>Test check the first version
</c:v>
                </c:pt>
                <c:pt idx="5">
                  <c:v>User interface optimization
</c:v>
                </c:pt>
                <c:pt idx="6">
                  <c:v>Algorithm optimization design
</c:v>
                </c:pt>
                <c:pt idx="7">
                  <c:v>The Second version</c:v>
                </c:pt>
              </c:strCache>
            </c:strRef>
          </c:cat>
          <c:val>
            <c:numRef>
              <c:f>'[Chart in Wps.xlsx]Sheet1'!$C$1:$C$8</c:f>
              <c:numCache>
                <c:formatCode>General</c:formatCode>
                <c:ptCount val="8"/>
                <c:pt idx="0">
                  <c:v>8</c:v>
                </c:pt>
                <c:pt idx="1">
                  <c:v>22</c:v>
                </c:pt>
                <c:pt idx="2">
                  <c:v>37</c:v>
                </c:pt>
                <c:pt idx="3">
                  <c:v>55</c:v>
                </c:pt>
                <c:pt idx="4">
                  <c:v>62</c:v>
                </c:pt>
                <c:pt idx="5">
                  <c:v>75</c:v>
                </c:pt>
                <c:pt idx="6">
                  <c:v>83</c:v>
                </c:pt>
                <c:pt idx="7">
                  <c:v>88</c:v>
                </c:pt>
              </c:numCache>
            </c:numRef>
          </c:val>
          <c:smooth val="0"/>
          <c:extLst>
            <c:ext xmlns:c16="http://schemas.microsoft.com/office/drawing/2014/chart" uri="{C3380CC4-5D6E-409C-BE32-E72D297353CC}">
              <c16:uniqueId val="{00000001-4DB4-42AD-8DEA-F18C35B6D50B}"/>
            </c:ext>
          </c:extLst>
        </c:ser>
        <c:dLbls>
          <c:showLegendKey val="0"/>
          <c:showVal val="0"/>
          <c:showCatName val="0"/>
          <c:showSerName val="0"/>
          <c:showPercent val="0"/>
          <c:showBubbleSize val="0"/>
        </c:dLbls>
        <c:marker val="1"/>
        <c:smooth val="0"/>
        <c:axId val="94787725"/>
        <c:axId val="521453874"/>
      </c:lineChart>
      <c:catAx>
        <c:axId val="94787725"/>
        <c:scaling>
          <c:orientation val="minMax"/>
        </c:scaling>
        <c:delete val="0"/>
        <c:axPos val="b"/>
        <c:title>
          <c:tx>
            <c:rich>
              <a:bodyPr rot="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r>
                  <a:rPr lang="en-US" altLang="zh-CN" dirty="0"/>
                  <a:t>Time</a:t>
                </a:r>
                <a:endParaRPr lang="zh-CN" altLang="en-US" dirty="0"/>
              </a:p>
            </c:rich>
          </c:tx>
          <c:overlay val="0"/>
          <c:spPr>
            <a:noFill/>
            <a:ln>
              <a:noFill/>
            </a:ln>
            <a:effectLst/>
          </c:spPr>
          <c:txPr>
            <a:bodyPr rot="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0"/>
        <c:majorTickMark val="none"/>
        <c:minorTickMark val="none"/>
        <c:tickLblPos val="nextTo"/>
        <c:spPr>
          <a:noFill/>
          <a:ln w="9525" cap="flat" cmpd="sng" algn="ctr">
            <a:solidFill>
              <a:schemeClr val="tx1">
                <a:lumMod val="15000"/>
                <a:lumOff val="85000"/>
              </a:schemeClr>
            </a:solidFill>
            <a:round/>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521453874"/>
        <c:crosses val="autoZero"/>
        <c:auto val="1"/>
        <c:lblAlgn val="ctr"/>
        <c:lblOffset val="100"/>
        <c:noMultiLvlLbl val="0"/>
      </c:catAx>
      <c:valAx>
        <c:axId val="52145387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r>
                  <a:rPr lang="en-US" altLang="zh-CN" dirty="0"/>
                  <a:t>Progress</a:t>
                </a:r>
                <a:endParaRPr lang="zh-CN" altLang="en-US" dirty="0"/>
              </a:p>
            </c:rich>
          </c:tx>
          <c:overlay val="0"/>
          <c:spPr>
            <a:noFill/>
            <a:ln>
              <a:noFill/>
            </a:ln>
            <a:effectLst/>
          </c:spPr>
          <c:txPr>
            <a:bodyPr rot="-5400000" spcFirstLastPara="1" vertOverflow="ellipsis" vert="horz" wrap="square" anchor="ctr" anchorCtr="1"/>
            <a:lstStyle/>
            <a:p>
              <a:pPr>
                <a:defRPr lang="zh-CN" sz="1000" b="0" i="0" u="none" strike="noStrike" kern="1200" baseline="0">
                  <a:solidFill>
                    <a:schemeClr val="tx1">
                      <a:lumMod val="65000"/>
                      <a:lumOff val="35000"/>
                    </a:schemeClr>
                  </a:solidFill>
                  <a:latin typeface="+mn-lt"/>
                  <a:ea typeface="+mn-ea"/>
                  <a:cs typeface="+mn-cs"/>
                </a:defRPr>
              </a:pPr>
              <a:endParaRPr lang="zh-CN"/>
            </a:p>
          </c:txPr>
        </c:title>
        <c:numFmt formatCode="General" sourceLinked="1"/>
        <c:majorTickMark val="none"/>
        <c:minorTickMark val="none"/>
        <c:tickLblPos val="nextTo"/>
        <c:spPr>
          <a:noFill/>
          <a:ln>
            <a:noFill/>
          </a:ln>
          <a:effectLst/>
        </c:spPr>
        <c:txPr>
          <a:bodyPr rot="-6000000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crossAx val="94787725"/>
        <c:crosses val="autoZero"/>
        <c:crossBetween val="between"/>
      </c:valAx>
      <c:spPr>
        <a:noFill/>
        <a:ln>
          <a:noFill/>
        </a:ln>
        <a:effectLst/>
      </c:spPr>
    </c:plotArea>
    <c:legend>
      <c:legendPos val="b"/>
      <c:overlay val="0"/>
      <c:spPr>
        <a:noFill/>
        <a:ln>
          <a:noFill/>
        </a:ln>
        <a:effectLst/>
      </c:spPr>
      <c:txPr>
        <a:bodyPr rot="0" spcFirstLastPara="0" vertOverflow="ellipsis" vert="horz" wrap="square" anchor="ctr" anchorCtr="1"/>
        <a:lstStyle/>
        <a:p>
          <a:pPr>
            <a:defRPr lang="zh-CN" sz="900"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B18F8A-74B5-9148-A891-627592061A38}" type="datetimeFigureOut">
              <a:rPr kumimoji="1" lang="zh-CN" altLang="en-US" smtClean="0"/>
              <a:t>2023-06-01</a:t>
            </a:fld>
            <a:endParaRPr kumimoji="1"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08768D9-5829-CA4C-800C-5932EF9830F6}" type="slidenum">
              <a:rPr kumimoji="1" lang="zh-CN" altLang="en-US" smtClean="0"/>
              <a:t>‹#›</a:t>
            </a:fld>
            <a:endParaRPr kumimoji="1"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D6ACD6-F780-4A47-B5D9-D292A4BD6F81}" type="datetimeFigureOut">
              <a:rPr kumimoji="1" lang="zh-CN" altLang="en-US" smtClean="0"/>
              <a:t>2023-06-01</a:t>
            </a:fld>
            <a:endParaRPr kumimoji="1"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712715C-60D8-4442-95C1-470452B8606C}" type="slidenum">
              <a:rPr kumimoji="1" lang="zh-CN" altLang="en-US" smtClean="0"/>
              <a:t>‹#›</a:t>
            </a:fld>
            <a:endParaRPr kumimoji="1" lang="zh-CN" altLang="en-US"/>
          </a:p>
        </p:txBody>
      </p:sp>
    </p:spTree>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a:t>
            </a:fld>
            <a:endParaRPr kumimoji="1"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10</a:t>
            </a:fld>
            <a:endParaRPr kumimoji="1"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712715C-60D8-4442-95C1-470452B8606C}" type="slidenum">
              <a:rPr kumimoji="1" lang="zh-CN" altLang="en-US" smtClean="0"/>
              <a:t>11</a:t>
            </a:fld>
            <a:endParaRPr kumimoji="1" lang="zh-CN" altLang="en-US"/>
          </a:p>
        </p:txBody>
      </p:sp>
    </p:spTree>
    <p:extLst>
      <p:ext uri="{BB962C8B-B14F-4D97-AF65-F5344CB8AC3E}">
        <p14:creationId xmlns:p14="http://schemas.microsoft.com/office/powerpoint/2010/main" val="12229026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12</a:t>
            </a:fld>
            <a:endParaRPr kumimoji="1"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13</a:t>
            </a:fld>
            <a:endParaRPr kumimoji="1"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14</a:t>
            </a:fld>
            <a:endParaRPr kumimoji="1"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15</a:t>
            </a:fld>
            <a:endParaRPr kumimoji="1"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16</a:t>
            </a:fld>
            <a:endParaRPr kumimoji="1"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17</a:t>
            </a:fld>
            <a:endParaRPr kumimoji="1"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18</a:t>
            </a:fld>
            <a:endParaRPr kumimoji="1"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19</a:t>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a:t>
            </a:fld>
            <a:endParaRPr kumimoji="1"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20</a:t>
            </a:fld>
            <a:endParaRPr kumimoji="1"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21</a:t>
            </a:fld>
            <a:endParaRPr kumimoji="1"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22</a:t>
            </a:fld>
            <a:endParaRPr kumimoji="1"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23</a:t>
            </a:fld>
            <a:endParaRPr kumimoji="1"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24</a:t>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Part 2: Below I will introduce the features of our project according to the requirements, and we use it from the user's perspective and from the development team's perspective when considering the features</a:t>
            </a:r>
            <a:r>
              <a:rPr lang="en-US" altLang="zh-CN"/>
              <a:t>.</a:t>
            </a:r>
            <a:endParaRPr lang="zh-CN" altLang="en-US"/>
          </a:p>
          <a:p>
            <a:r>
              <a:rPr lang="zh-CN" altLang="en-US"/>
              <a:t>第二部分：下面我将根据需求介绍我们项目的功能，我们在考虑功能的时候，采用了从用户角度和从开发团队角度</a:t>
            </a:r>
          </a:p>
          <a:p>
            <a:r>
              <a:rPr lang="zh-CN" altLang="en-US"/>
              <a:t>First, let's look at the section on user-facing features. The first function is: scene reproduction, users can choose different scenes, of course, these scenes are supported, such as canteens, badminton halls, etc., to view real-time video traffic</a:t>
            </a:r>
          </a:p>
          <a:p>
            <a:r>
              <a:rPr lang="zh-CN" altLang="en-US"/>
              <a:t>首先，请看面向用户功能的部分。第一个功能是：场景再现，用户可以选择不同的场景，当然这些场景是被支持的，例如食堂，羽毛球馆等，去查看实时的视频人流量</a:t>
            </a:r>
          </a:p>
          <a:p>
            <a:r>
              <a:rPr lang="zh-CN" altLang="en-US"/>
              <a:t>The second function is to consider that the video viewing method sometimes requires high network conditions, but the video viewing method can improve the credibility of this product. Therefore, the second function is the direct query of the flow of people, and we will more intuitively display the flow of people in the supported scenarios through data and charts</a:t>
            </a:r>
            <a:r>
              <a:rPr lang="en-US" altLang="zh-CN"/>
              <a:t>.</a:t>
            </a:r>
            <a:endParaRPr lang="zh-CN" altLang="en-US"/>
          </a:p>
          <a:p>
            <a:r>
              <a:rPr lang="zh-CN" altLang="en-US"/>
              <a:t>第二个功能是：考虑到视频查看方式有时候对网络条件要求较高，但视频查看方式可以提高本产品的可信度。于是第二个功能便是人流量直接查询，我们会通过数据，图表的方式更直观地展现所支持场景的人流量</a:t>
            </a:r>
          </a:p>
          <a:p>
            <a:r>
              <a:rPr lang="zh-CN" altLang="en-US"/>
              <a:t>The third function is: people flow prediction, through the statistics of peak and low peak of the flow of people, obtain universal rules, predict the flow of people in different time periods, and better meet the needs of user convenience</a:t>
            </a:r>
            <a:r>
              <a:rPr lang="en-US" altLang="zh-CN"/>
              <a:t>.</a:t>
            </a:r>
            <a:endParaRPr lang="zh-CN" altLang="en-US"/>
          </a:p>
          <a:p>
            <a:r>
              <a:rPr lang="zh-CN" altLang="en-US"/>
              <a:t>第三个功能是：人流量预测，通过对人流量高峰和低峰的统计，得到普适规律，对不同时间段的人流量进行预测，更好地满足用户便利的需求</a:t>
            </a:r>
          </a:p>
          <a:p>
            <a:r>
              <a:rPr lang="zh-CN" altLang="en-US"/>
              <a:t>The last function is: scene recommendation, which prioritizes the flow of people in the scenarios frequented by users, and the scenarios with the least current traffic</a:t>
            </a:r>
            <a:r>
              <a:rPr lang="en-US" altLang="zh-CN"/>
              <a:t>.</a:t>
            </a:r>
            <a:endParaRPr lang="zh-CN" altLang="en-US"/>
          </a:p>
          <a:p>
            <a:r>
              <a:rPr lang="zh-CN" altLang="en-US"/>
              <a:t>最后一个功能是：场景推荐，优先推荐用户常去的场景人流量情况，以及当前人流量最少的几个场景</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Based on user-oriented functions, we have developed development processes and scenarios</a:t>
            </a:r>
            <a:r>
              <a:rPr lang="en-US" altLang="zh-CN"/>
              <a:t>.</a:t>
            </a:r>
            <a:endParaRPr lang="zh-CN" altLang="en-US"/>
          </a:p>
          <a:p>
            <a:r>
              <a:rPr lang="zh-CN" altLang="en-US"/>
              <a:t>基于面向用户功能，我们制定了开发流程和方案</a:t>
            </a:r>
          </a:p>
          <a:p>
            <a:endParaRPr lang="zh-CN" altLang="en-US"/>
          </a:p>
          <a:p>
            <a:r>
              <a:rPr lang="zh-CN" altLang="en-US"/>
              <a:t>For the development team, we mainly need to complete the following functional modules: the first module is recognition, reading video</a:t>
            </a:r>
            <a:r>
              <a:rPr lang="en-US" altLang="zh-CN"/>
              <a:t>--</a:t>
            </a:r>
            <a:r>
              <a:rPr lang="zh-CN" altLang="en-US"/>
              <a:t>&gt; decomposition of video into </a:t>
            </a:r>
            <a:r>
              <a:rPr lang="en-US" altLang="zh-CN"/>
              <a:t>--</a:t>
            </a:r>
            <a:r>
              <a:rPr lang="zh-CN" altLang="en-US"/>
              <a:t>&gt; recognition of human body</a:t>
            </a:r>
            <a:r>
              <a:rPr lang="en-US" altLang="zh-CN"/>
              <a:t>--</a:t>
            </a:r>
            <a:r>
              <a:rPr lang="zh-CN" altLang="en-US"/>
              <a:t>&gt; sound recognition algorithm. The second module is people flow analysis: we obtain basic people flow data from the identification module</a:t>
            </a:r>
            <a:r>
              <a:rPr lang="en-US" altLang="zh-CN"/>
              <a:t>--</a:t>
            </a:r>
            <a:r>
              <a:rPr lang="zh-CN" altLang="en-US"/>
              <a:t>&gt; match the data with the corresponding scene</a:t>
            </a:r>
            <a:r>
              <a:rPr lang="en-US" altLang="zh-CN"/>
              <a:t>--</a:t>
            </a:r>
            <a:r>
              <a:rPr lang="zh-CN" altLang="en-US"/>
              <a:t>&gt; preliminarily screen and process the data. The third module is to calculate the data, based on the model we selected, and the interaction process with the front-end and back-end data, the overall calculation is carried out。</a:t>
            </a:r>
          </a:p>
          <a:p>
            <a:r>
              <a:rPr lang="zh-CN" altLang="en-US"/>
              <a:t>对于开发团队来说，我们主要需要完成下述功能模块：第一个模块是识别，读入视频&gt;视频分解成祯&gt;识别人体&gt;健全识别算法。第二个模块是人流量分析：我们从识别模块获得基本的人流数据&gt;把数据和所对应的场景进行匹配&gt;初步筛选处理数据。第三个模块是计算数据，基于我们所选用的模型，和前后端数据的交互过程，进行整体的计算。</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5</a:t>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6</a:t>
            </a:fld>
            <a:endParaRPr kumimoji="1"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7</a:t>
            </a:fld>
            <a:endParaRPr kumimoji="1"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8</a:t>
            </a:fld>
            <a:endParaRPr kumimoji="1"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712715C-60D8-4442-95C1-470452B8606C}" type="slidenum">
              <a:rPr kumimoji="1" lang="zh-CN" altLang="en-US" smtClean="0"/>
              <a:t>9</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空白">
    <p:bg>
      <p:bgPr>
        <a:solidFill>
          <a:schemeClr val="bg1">
            <a:lumMod val="95000"/>
          </a:schemeClr>
        </a:solidFill>
        <a:effectLst/>
      </p:bgPr>
    </p:bg>
    <p:spTree>
      <p:nvGrpSpPr>
        <p:cNvPr id="1" name=""/>
        <p:cNvGrpSpPr/>
        <p:nvPr/>
      </p:nvGrpSpPr>
      <p:grpSpPr>
        <a:xfrm>
          <a:off x="0" y="0"/>
          <a:ext cx="0" cy="0"/>
          <a:chOff x="0" y="0"/>
          <a:chExt cx="0" cy="0"/>
        </a:xfrm>
      </p:grpSpPr>
    </p:spTree>
  </p:cSld>
  <p:clrMapOvr>
    <a:masterClrMapping/>
  </p:clrMapOvr>
  <p:transition spd="slow" advClick="0" advTm="0">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1_空白">
    <p:bg>
      <p:bgPr>
        <a:solidFill>
          <a:schemeClr val="bg1">
            <a:lumMod val="95000"/>
          </a:schemeClr>
        </a:solidFill>
        <a:effectLst/>
      </p:bgPr>
    </p:bg>
    <p:spTree>
      <p:nvGrpSpPr>
        <p:cNvPr id="1" name=""/>
        <p:cNvGrpSpPr/>
        <p:nvPr/>
      </p:nvGrpSpPr>
      <p:grpSpPr>
        <a:xfrm>
          <a:off x="0" y="0"/>
          <a:ext cx="0" cy="0"/>
          <a:chOff x="0" y="0"/>
          <a:chExt cx="0" cy="0"/>
        </a:xfrm>
      </p:grpSpPr>
      <p:sp>
        <p:nvSpPr>
          <p:cNvPr id="2" name="矩形 1"/>
          <p:cNvSpPr/>
          <p:nvPr userDrawn="1"/>
        </p:nvSpPr>
        <p:spPr>
          <a:xfrm>
            <a:off x="8136860" y="4786900"/>
            <a:ext cx="820283" cy="276999"/>
          </a:xfrm>
          <a:prstGeom prst="rect">
            <a:avLst/>
          </a:prstGeom>
        </p:spPr>
        <p:txBody>
          <a:bodyPr lIns="68580" tIns="34290" rIns="68580" bIns="34290"/>
          <a:lstStyle/>
          <a:p>
            <a:pPr algn="ctr">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第 </a:t>
            </a:r>
            <a:fld id="{2EEF1883-7A0E-4F66-9932-E581691AD397}" type="slidenum">
              <a:rPr lang="zh-CN" altLang="en-US" sz="1200">
                <a:solidFill>
                  <a:schemeClr val="tx1">
                    <a:lumMod val="65000"/>
                    <a:lumOff val="35000"/>
                  </a:schemeClr>
                </a:solidFill>
              </a:rPr>
              <a:t>‹#›</a:t>
            </a:fld>
            <a:r>
              <a:rPr lang="zh-CN" altLang="en-US" sz="1200" dirty="0">
                <a:solidFill>
                  <a:schemeClr val="tx1">
                    <a:lumMod val="65000"/>
                    <a:lumOff val="35000"/>
                  </a:schemeClr>
                </a:solidFill>
              </a:rPr>
              <a:t>  </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页</a:t>
            </a:r>
          </a:p>
        </p:txBody>
      </p:sp>
    </p:spTree>
  </p:cSld>
  <p:clrMapOvr>
    <a:masterClrMapping/>
  </p:clrMapOvr>
  <p:transition spd="slow" advClick="0" advTm="0">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bg>
      <p:bgPr>
        <a:solidFill>
          <a:schemeClr val="accent1"/>
        </a:solidFill>
        <a:effectLst/>
      </p:bgPr>
    </p:bg>
    <p:spTree>
      <p:nvGrpSpPr>
        <p:cNvPr id="1" name=""/>
        <p:cNvGrpSpPr/>
        <p:nvPr/>
      </p:nvGrpSpPr>
      <p:grpSpPr>
        <a:xfrm>
          <a:off x="0" y="0"/>
          <a:ext cx="0" cy="0"/>
          <a:chOff x="0" y="0"/>
          <a:chExt cx="0" cy="0"/>
        </a:xfrm>
      </p:grpSpPr>
    </p:spTree>
  </p:cSld>
  <p:clrMapOvr>
    <a:masterClrMapping/>
  </p:clrMapOvr>
  <p:transition spd="slow" advClick="0" advTm="0">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spd="slow" advClick="0" advTm="0">
    <p:wip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slow" advClick="0" advTm="0">
    <p:wipe/>
  </p:transition>
  <p:hf hdr="0" dt="0"/>
  <p:txStyles>
    <p:titleStyle>
      <a:lvl1pPr algn="l" defTabSz="685800" rtl="0" eaLnBrk="1" latinLnBrk="0" hangingPunct="1">
        <a:lnSpc>
          <a:spcPct val="90000"/>
        </a:lnSpc>
        <a:spcBef>
          <a:spcPct val="0"/>
        </a:spcBef>
        <a:buNone/>
        <a:defRPr sz="2400" b="1" i="0" kern="1200" baseline="0">
          <a:solidFill>
            <a:srgbClr val="071F65"/>
          </a:solidFill>
          <a:effectLst/>
          <a:latin typeface="Arial Black" panose="020B0A04020102020204" pitchFamily="34" charset="0"/>
          <a:ea typeface="微软雅黑" panose="020B0503020204020204" pitchFamily="34" charset="-122"/>
          <a:cs typeface="+mj-cs"/>
        </a:defRPr>
      </a:lvl1pPr>
    </p:titleStyle>
    <p:bodyStyle>
      <a:lvl1pPr marL="267970" indent="-267970" algn="just" defTabSz="685800" rtl="0" eaLnBrk="1" latinLnBrk="0" hangingPunct="1">
        <a:lnSpc>
          <a:spcPct val="110000"/>
        </a:lnSpc>
        <a:spcBef>
          <a:spcPts val="1350"/>
        </a:spcBef>
        <a:spcAft>
          <a:spcPts val="0"/>
        </a:spcAft>
        <a:buClr>
          <a:schemeClr val="accent2">
            <a:lumMod val="75000"/>
          </a:schemeClr>
        </a:buClr>
        <a:buSzPct val="70000"/>
        <a:buFont typeface="Wingdings 2" panose="05020102010507070707" pitchFamily="18" charset="2"/>
        <a:buChar char=""/>
        <a:defRPr sz="1500" kern="1200" baseline="0">
          <a:solidFill>
            <a:srgbClr val="071F65"/>
          </a:solidFill>
          <a:latin typeface="Arial" panose="020B0604020202020204" pitchFamily="34" charset="0"/>
          <a:ea typeface="微软雅黑" panose="020B0503020204020204" pitchFamily="34" charset="-122"/>
          <a:cs typeface="+mn-cs"/>
        </a:defRPr>
      </a:lvl1pPr>
      <a:lvl2pPr marL="267970" indent="-267970" algn="just" defTabSz="685800" rtl="0" eaLnBrk="1" latinLnBrk="0" hangingPunct="1">
        <a:lnSpc>
          <a:spcPct val="130000"/>
        </a:lnSpc>
        <a:spcBef>
          <a:spcPts val="0"/>
        </a:spcBef>
        <a:spcAft>
          <a:spcPts val="450"/>
        </a:spcAft>
        <a:buClr>
          <a:schemeClr val="accent2">
            <a:lumMod val="60000"/>
            <a:lumOff val="40000"/>
          </a:schemeClr>
        </a:buClr>
        <a:buFont typeface="幼圆" panose="02010509060101010101" pitchFamily="49" charset="-122"/>
        <a:buChar char=" "/>
        <a:defRPr sz="1200" kern="1200" baseline="0">
          <a:solidFill>
            <a:srgbClr val="071F65"/>
          </a:solidFill>
          <a:latin typeface="幼圆" panose="02010509060101010101" pitchFamily="49" charset="-122"/>
          <a:ea typeface="幼圆" panose="02010509060101010101" pitchFamily="49" charset="-122"/>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10.xml"/><Relationship Id="rId4" Type="http://schemas.openxmlformats.org/officeDocument/2006/relationships/chart" Target="../charts/char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tags" Target="../tags/tag16.xml"/><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1.xml.rels><?xml version="1.0" encoding="UTF-8" standalone="yes"?>
<Relationships xmlns="http://schemas.openxmlformats.org/package/2006/relationships"><Relationship Id="rId8" Type="http://schemas.openxmlformats.org/officeDocument/2006/relationships/tags" Target="../tags/tag27.xml"/><Relationship Id="rId3" Type="http://schemas.openxmlformats.org/officeDocument/2006/relationships/tags" Target="../tags/tag22.xml"/><Relationship Id="rId7" Type="http://schemas.openxmlformats.org/officeDocument/2006/relationships/tags" Target="../tags/tag26.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tags" Target="../tags/tag25.xml"/><Relationship Id="rId5" Type="http://schemas.openxmlformats.org/officeDocument/2006/relationships/tags" Target="../tags/tag24.xml"/><Relationship Id="rId10" Type="http://schemas.openxmlformats.org/officeDocument/2006/relationships/notesSlide" Target="../notesSlides/notesSlide21.xml"/><Relationship Id="rId4" Type="http://schemas.openxmlformats.org/officeDocument/2006/relationships/tags" Target="../tags/tag23.xml"/><Relationship Id="rId9"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24]Forrest Gump - Suite Forrest Gump.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0399" y="90114"/>
            <a:ext cx="304800" cy="304800"/>
          </a:xfrm>
          <a:prstGeom prst="rect">
            <a:avLst/>
          </a:prstGeom>
        </p:spPr>
      </p:pic>
      <p:sp>
        <p:nvSpPr>
          <p:cNvPr id="22" name="矩形 21"/>
          <p:cNvSpPr/>
          <p:nvPr/>
        </p:nvSpPr>
        <p:spPr>
          <a:xfrm>
            <a:off x="1241466" y="3052993"/>
            <a:ext cx="2865120" cy="345440"/>
          </a:xfrm>
          <a:prstGeom prst="rect">
            <a:avLst/>
          </a:prstGeom>
        </p:spPr>
        <p:txBody>
          <a:bodyPr wrap="none" lIns="68580" tIns="34290" rIns="68580" bIns="34290">
            <a:spAutoFit/>
          </a:bodyPr>
          <a:lstStyle/>
          <a:p>
            <a:pPr algn="l"/>
            <a:r>
              <a:rPr kumimoji="1" lang="zh-CN" altLang="en-US" sz="1800" b="1" dirty="0">
                <a:solidFill>
                  <a:srgbClr val="071F65"/>
                </a:solidFill>
                <a:latin typeface="微软雅黑" panose="020B0503020204020204" pitchFamily="34" charset="-122"/>
                <a:ea typeface="微软雅黑" panose="020B0503020204020204" pitchFamily="34" charset="-122"/>
                <a:cs typeface="微软雅黑" panose="020B0503020204020204" pitchFamily="34" charset="-122"/>
              </a:rPr>
              <a:t>member</a:t>
            </a:r>
            <a:r>
              <a:rPr kumimoji="1" lang="en-US" altLang="zh-CN" sz="1800" b="1" dirty="0">
                <a:solidFill>
                  <a:srgbClr val="071F65"/>
                </a:solidFill>
                <a:latin typeface="微软雅黑" panose="020B0503020204020204" pitchFamily="34" charset="-122"/>
                <a:ea typeface="微软雅黑" panose="020B0503020204020204" pitchFamily="34" charset="-122"/>
                <a:cs typeface="微软雅黑" panose="020B0503020204020204" pitchFamily="34" charset="-122"/>
              </a:rPr>
              <a:t>s of our team</a:t>
            </a:r>
            <a:r>
              <a:rPr kumimoji="1" lang="zh-CN" altLang="en-US" sz="1800" b="1" dirty="0">
                <a:solidFill>
                  <a:srgbClr val="071F65"/>
                </a:solidFill>
                <a:latin typeface="微软雅黑" panose="020B0503020204020204" pitchFamily="34" charset="-122"/>
                <a:ea typeface="微软雅黑" panose="020B0503020204020204" pitchFamily="34" charset="-122"/>
                <a:cs typeface="微软雅黑" panose="020B0503020204020204" pitchFamily="34" charset="-122"/>
              </a:rPr>
              <a:t>：</a:t>
            </a:r>
            <a:endParaRPr kumimoji="1" lang="en-US" altLang="zh-CN" sz="1800" b="1" dirty="0">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3" name="矩形 22"/>
          <p:cNvSpPr/>
          <p:nvPr/>
        </p:nvSpPr>
        <p:spPr>
          <a:xfrm>
            <a:off x="1241425" y="1873885"/>
            <a:ext cx="7249795" cy="683895"/>
          </a:xfrm>
          <a:prstGeom prst="rect">
            <a:avLst/>
          </a:prstGeom>
        </p:spPr>
        <p:txBody>
          <a:bodyPr wrap="square" lIns="68580" tIns="34290" rIns="68580" bIns="34290">
            <a:spAutoFit/>
          </a:bodyPr>
          <a:lstStyle/>
          <a:p>
            <a:r>
              <a:rPr lang="en-US" altLang="zh-CN" sz="4000" b="1" dirty="0">
                <a:solidFill>
                  <a:srgbClr val="071F65"/>
                </a:solidFill>
                <a:latin typeface="+mj-ea"/>
                <a:ea typeface="+mj-ea"/>
              </a:rPr>
              <a:t>Smart campus assistant </a:t>
            </a:r>
          </a:p>
        </p:txBody>
      </p:sp>
      <p:cxnSp>
        <p:nvCxnSpPr>
          <p:cNvPr id="24" name="直接连接符 23"/>
          <p:cNvCxnSpPr/>
          <p:nvPr/>
        </p:nvCxnSpPr>
        <p:spPr>
          <a:xfrm flipH="1">
            <a:off x="1268095" y="2877185"/>
            <a:ext cx="62807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268095" y="3398520"/>
            <a:ext cx="4063365" cy="1730375"/>
          </a:xfrm>
          <a:prstGeom prst="rect">
            <a:avLst/>
          </a:prstGeom>
        </p:spPr>
        <p:txBody>
          <a:bodyPr wrap="square" lIns="68580" tIns="34290" rIns="68580" bIns="34290">
            <a:spAutoFit/>
          </a:bodyPr>
          <a:lstStyle/>
          <a:p>
            <a:r>
              <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Zhang Hongwei(202230310224)</a:t>
            </a:r>
          </a:p>
          <a:p>
            <a:r>
              <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Chen Xinyi(202230310223)</a:t>
            </a:r>
          </a:p>
          <a:p>
            <a:r>
              <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Tang Yaqin(202230310227)</a:t>
            </a:r>
          </a:p>
          <a:p>
            <a:r>
              <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rPr>
              <a:t>Chen Meihan(202230310233)</a:t>
            </a:r>
          </a:p>
          <a:p>
            <a:endPar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a:p>
            <a:endParaRPr kumimoji="1" lang="en-US" altLang="zh-CN" sz="1800" b="1" dirty="0">
              <a:solidFill>
                <a:schemeClr val="accent1"/>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矩形 2"/>
          <p:cNvSpPr/>
          <p:nvPr>
            <p:custDataLst>
              <p:tags r:id="rId3"/>
            </p:custDataLst>
          </p:nvPr>
        </p:nvSpPr>
        <p:spPr>
          <a:xfrm>
            <a:off x="3110271" y="4617633"/>
            <a:ext cx="1614805" cy="222250"/>
          </a:xfrm>
          <a:prstGeom prst="rect">
            <a:avLst/>
          </a:prstGeom>
        </p:spPr>
        <p:txBody>
          <a:bodyPr wrap="none" lIns="68580" tIns="34290" rIns="68580" bIns="34290">
            <a:spAutoFit/>
          </a:bodyPr>
          <a:lstStyle/>
          <a:p>
            <a:pPr algn="l"/>
            <a:r>
              <a:rPr kumimoji="1" sz="1000" b="1" dirty="0">
                <a:solidFill>
                  <a:schemeClr val="accent1">
                    <a:lumMod val="40000"/>
                    <a:lumOff val="60000"/>
                  </a:schemeClr>
                </a:solidFill>
                <a:latin typeface="微软雅黑" panose="020B0503020204020204" pitchFamily="34" charset="-122"/>
                <a:ea typeface="微软雅黑" panose="020B0503020204020204" pitchFamily="34" charset="-122"/>
                <a:cs typeface="微软雅黑" panose="020B0503020204020204" pitchFamily="34" charset="-122"/>
              </a:rPr>
              <a:t>Rankings are irrelevant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audio>
              <p:cMediaNode vol="0" mute="1">
                <p:cTn id="2" fill="hold" display="0">
                  <p:stCondLst>
                    <p:cond delay="indefinite"/>
                  </p:stCondLst>
                  <p:endCondLst>
                    <p:cond evt="onStopAudio" delay="0">
                      <p:tgtEl>
                        <p:sldTgt/>
                      </p:tgtEl>
                    </p:cond>
                  </p:endCondLst>
                </p:cTn>
                <p:tgtEl>
                  <p:spTgt spid="1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514286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completion metrics details</a:t>
            </a: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18" name="文本框 17"/>
          <p:cNvSpPr txBox="1"/>
          <p:nvPr/>
        </p:nvSpPr>
        <p:spPr>
          <a:xfrm>
            <a:off x="590550" y="560705"/>
            <a:ext cx="7691755" cy="929640"/>
          </a:xfrm>
          <a:prstGeom prst="rect">
            <a:avLst/>
          </a:prstGeom>
          <a:noFill/>
        </p:spPr>
        <p:txBody>
          <a:bodyPr wrap="none" rtlCol="0">
            <a:spAutoFit/>
          </a:bodyPr>
          <a:lstStyle/>
          <a:p>
            <a:pPr algn="l">
              <a:lnSpc>
                <a:spcPct val="130000"/>
              </a:lnSpc>
            </a:pPr>
            <a:r>
              <a:rPr dirty="0">
                <a:latin typeface="Arial" panose="020B0604020202020204" pitchFamily="34" charset="0"/>
                <a:ea typeface="微软雅黑" panose="020B0503020204020204" pitchFamily="34" charset="-122"/>
              </a:rPr>
              <a:t>The main task of </a:t>
            </a:r>
            <a:r>
              <a:rPr b="1" dirty="0">
                <a:solidFill>
                  <a:schemeClr val="accent1">
                    <a:lumMod val="60000"/>
                    <a:lumOff val="40000"/>
                  </a:schemeClr>
                </a:solidFill>
                <a:latin typeface="Arial" panose="020B0604020202020204" pitchFamily="34" charset="0"/>
                <a:ea typeface="微软雅黑" panose="020B0503020204020204" pitchFamily="34" charset="-122"/>
              </a:rPr>
              <a:t>the second iteration</a:t>
            </a:r>
            <a:r>
              <a:rPr dirty="0">
                <a:latin typeface="Arial" panose="020B0604020202020204" pitchFamily="34" charset="0"/>
                <a:ea typeface="微软雅黑" panose="020B0503020204020204" pitchFamily="34" charset="-122"/>
              </a:rPr>
              <a:t> is </a:t>
            </a:r>
          </a:p>
          <a:p>
            <a:pPr algn="l">
              <a:lnSpc>
                <a:spcPct val="130000"/>
              </a:lnSpc>
            </a:pPr>
            <a:r>
              <a:rPr dirty="0">
                <a:latin typeface="Arial" panose="020B0604020202020204" pitchFamily="34" charset="0"/>
                <a:ea typeface="微软雅黑" panose="020B0503020204020204" pitchFamily="34" charset="-122"/>
              </a:rPr>
              <a:t>to further make the program run more stable, </a:t>
            </a:r>
          </a:p>
          <a:p>
            <a:pPr algn="l">
              <a:lnSpc>
                <a:spcPct val="130000"/>
              </a:lnSpc>
            </a:pPr>
            <a:r>
              <a:rPr dirty="0">
                <a:latin typeface="Arial" panose="020B0604020202020204" pitchFamily="34" charset="0"/>
                <a:ea typeface="微软雅黑" panose="020B0503020204020204" pitchFamily="34" charset="-122"/>
              </a:rPr>
              <a:t>and on this basis, optimize the user interface, response time and people flow analysis algorithm</a:t>
            </a:r>
          </a:p>
        </p:txBody>
      </p:sp>
      <p:graphicFrame>
        <p:nvGraphicFramePr>
          <p:cNvPr id="3" name="表格 2"/>
          <p:cNvGraphicFramePr/>
          <p:nvPr>
            <p:custDataLst>
              <p:tags r:id="rId1"/>
            </p:custDataLst>
          </p:nvPr>
        </p:nvGraphicFramePr>
        <p:xfrm>
          <a:off x="379730" y="1436370"/>
          <a:ext cx="8018145" cy="3627120"/>
        </p:xfrm>
        <a:graphic>
          <a:graphicData uri="http://schemas.openxmlformats.org/drawingml/2006/table">
            <a:tbl>
              <a:tblPr firstRow="1" bandRow="1">
                <a:tableStyleId>{5C22544A-7EE6-4342-B048-85BDC9FD1C3A}</a:tableStyleId>
              </a:tblPr>
              <a:tblGrid>
                <a:gridCol w="1880870">
                  <a:extLst>
                    <a:ext uri="{9D8B030D-6E8A-4147-A177-3AD203B41FA5}">
                      <a16:colId xmlns:a16="http://schemas.microsoft.com/office/drawing/2014/main" val="20000"/>
                    </a:ext>
                  </a:extLst>
                </a:gridCol>
                <a:gridCol w="2656205">
                  <a:extLst>
                    <a:ext uri="{9D8B030D-6E8A-4147-A177-3AD203B41FA5}">
                      <a16:colId xmlns:a16="http://schemas.microsoft.com/office/drawing/2014/main" val="20001"/>
                    </a:ext>
                  </a:extLst>
                </a:gridCol>
                <a:gridCol w="104394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gridCol w="1560830">
                  <a:extLst>
                    <a:ext uri="{9D8B030D-6E8A-4147-A177-3AD203B41FA5}">
                      <a16:colId xmlns:a16="http://schemas.microsoft.com/office/drawing/2014/main" val="20004"/>
                    </a:ext>
                  </a:extLst>
                </a:gridCol>
              </a:tblGrid>
              <a:tr h="381000">
                <a:tc>
                  <a:txBody>
                    <a:bodyPr/>
                    <a:lstStyle/>
                    <a:p>
                      <a:pPr>
                        <a:buNone/>
                      </a:pPr>
                      <a:r>
                        <a:rPr lang="en-US" altLang="zh-CN"/>
                        <a:t>Name</a:t>
                      </a:r>
                    </a:p>
                  </a:txBody>
                  <a:tcPr>
                    <a:gradFill>
                      <a:gsLst>
                        <a:gs pos="0">
                          <a:srgbClr val="14CD68"/>
                        </a:gs>
                        <a:gs pos="100000">
                          <a:srgbClr val="035C7D"/>
                        </a:gs>
                      </a:gsLst>
                      <a:lin ang="5400000" scaled="0"/>
                    </a:gradFill>
                  </a:tcPr>
                </a:tc>
                <a:tc>
                  <a:txBody>
                    <a:bodyPr/>
                    <a:lstStyle/>
                    <a:p>
                      <a:pPr>
                        <a:buNone/>
                      </a:pPr>
                      <a:r>
                        <a:rPr lang="en-US" altLang="zh-CN"/>
                        <a:t>Details</a:t>
                      </a:r>
                    </a:p>
                  </a:txBody>
                  <a:tcPr>
                    <a:gradFill>
                      <a:gsLst>
                        <a:gs pos="0">
                          <a:srgbClr val="14CD68"/>
                        </a:gs>
                        <a:gs pos="100000">
                          <a:srgbClr val="0B6E38"/>
                        </a:gs>
                      </a:gsLst>
                      <a:lin ang="5400000" scaled="0"/>
                    </a:gradFill>
                  </a:tcPr>
                </a:tc>
                <a:tc>
                  <a:txBody>
                    <a:bodyPr/>
                    <a:lstStyle/>
                    <a:p>
                      <a:pPr>
                        <a:buNone/>
                      </a:pPr>
                      <a:r>
                        <a:rPr lang="en-US" altLang="zh-CN"/>
                        <a:t>Time node</a:t>
                      </a:r>
                    </a:p>
                  </a:txBody>
                  <a:tcPr>
                    <a:gradFill>
                      <a:gsLst>
                        <a:gs pos="0">
                          <a:srgbClr val="14CD68"/>
                        </a:gs>
                        <a:gs pos="100000">
                          <a:srgbClr val="0B6E38"/>
                        </a:gs>
                      </a:gsLst>
                      <a:lin ang="5400000" scaled="0"/>
                    </a:gradFill>
                  </a:tcPr>
                </a:tc>
                <a:tc>
                  <a:txBody>
                    <a:bodyPr/>
                    <a:lstStyle/>
                    <a:p>
                      <a:pPr>
                        <a:buNone/>
                      </a:pPr>
                      <a:r>
                        <a:rPr lang="en-US" altLang="zh-CN"/>
                        <a:t>Finish or not</a:t>
                      </a:r>
                    </a:p>
                  </a:txBody>
                  <a:tcPr>
                    <a:gradFill>
                      <a:gsLst>
                        <a:gs pos="0">
                          <a:srgbClr val="14CD68"/>
                        </a:gs>
                        <a:gs pos="100000">
                          <a:srgbClr val="0B6E38"/>
                        </a:gs>
                      </a:gsLst>
                      <a:lin ang="5400000" scaled="0"/>
                    </a:gradFill>
                  </a:tcPr>
                </a:tc>
                <a:tc>
                  <a:txBody>
                    <a:bodyPr/>
                    <a:lstStyle/>
                    <a:p>
                      <a:pPr>
                        <a:buNone/>
                      </a:pPr>
                      <a:r>
                        <a:rPr lang="en-US" altLang="zh-CN"/>
                        <a:t>Who finished</a:t>
                      </a:r>
                    </a:p>
                  </a:txBody>
                  <a:tcPr>
                    <a:gradFill>
                      <a:gsLst>
                        <a:gs pos="0">
                          <a:srgbClr val="14CD68"/>
                        </a:gs>
                        <a:gs pos="100000">
                          <a:srgbClr val="0B6E38"/>
                        </a:gs>
                      </a:gsLst>
                      <a:lin ang="5400000" scaled="0"/>
                    </a:gradFill>
                  </a:tcPr>
                </a:tc>
                <a:extLst>
                  <a:ext uri="{0D108BD9-81ED-4DB2-BD59-A6C34878D82A}">
                    <a16:rowId xmlns:a16="http://schemas.microsoft.com/office/drawing/2014/main" val="10000"/>
                  </a:ext>
                </a:extLst>
              </a:tr>
              <a:tr h="640080">
                <a:tc>
                  <a:txBody>
                    <a:bodyPr/>
                    <a:lstStyle/>
                    <a:p>
                      <a:pPr>
                        <a:buNone/>
                      </a:pPr>
                      <a:r>
                        <a:rPr lang="zh-CN" altLang="en-US"/>
                        <a:t>Test check the first version</a:t>
                      </a:r>
                    </a:p>
                  </a:txBody>
                  <a:tcPr/>
                </a:tc>
                <a:tc>
                  <a:txBody>
                    <a:bodyPr/>
                    <a:lstStyle/>
                    <a:p>
                      <a:pPr>
                        <a:buNone/>
                      </a:pPr>
                      <a:r>
                        <a:rPr lang="zh-CN" altLang="en-US" sz="1200"/>
                        <a:t>Find the first version of the vulnerability and give feedback</a:t>
                      </a:r>
                      <a:r>
                        <a:rPr lang="en-US" altLang="zh-CN" sz="1200"/>
                        <a:t> methods</a:t>
                      </a:r>
                    </a:p>
                  </a:txBody>
                  <a:tcPr/>
                </a:tc>
                <a:tc>
                  <a:txBody>
                    <a:bodyPr/>
                    <a:lstStyle/>
                    <a:p>
                      <a:pPr>
                        <a:buNone/>
                      </a:pPr>
                      <a:r>
                        <a:rPr lang="en-US" altLang="zh-CN"/>
                        <a:t>2023/5/10</a:t>
                      </a:r>
                    </a:p>
                  </a:txBody>
                  <a:tcPr/>
                </a:tc>
                <a:tc>
                  <a:txBody>
                    <a:bodyPr/>
                    <a:lstStyle/>
                    <a:p>
                      <a:pPr>
                        <a:buNone/>
                      </a:pPr>
                      <a:r>
                        <a:rPr lang="en-US" altLang="zh-CN" u="sng">
                          <a:solidFill>
                            <a:schemeClr val="accent1">
                              <a:lumMod val="60000"/>
                              <a:lumOff val="40000"/>
                            </a:schemeClr>
                          </a:solidFill>
                        </a:rPr>
                        <a:t>Finished</a:t>
                      </a:r>
                    </a:p>
                  </a:txBody>
                  <a:tcPr/>
                </a:tc>
                <a:tc>
                  <a:txBody>
                    <a:bodyPr/>
                    <a:lstStyle/>
                    <a:p>
                      <a:pPr>
                        <a:buNone/>
                      </a:pPr>
                      <a:r>
                        <a:rPr lang="en-US" altLang="zh-CN"/>
                        <a:t>Tang Yaqin</a:t>
                      </a:r>
                    </a:p>
                    <a:p>
                      <a:pPr>
                        <a:buNone/>
                      </a:pPr>
                      <a:r>
                        <a:rPr lang="en-US" altLang="zh-CN"/>
                        <a:t>&amp;Chen Xinyi</a:t>
                      </a:r>
                    </a:p>
                  </a:txBody>
                  <a:tcPr/>
                </a:tc>
                <a:extLst>
                  <a:ext uri="{0D108BD9-81ED-4DB2-BD59-A6C34878D82A}">
                    <a16:rowId xmlns:a16="http://schemas.microsoft.com/office/drawing/2014/main" val="10001"/>
                  </a:ext>
                </a:extLst>
              </a:tr>
              <a:tr h="518160">
                <a:tc>
                  <a:txBody>
                    <a:bodyPr/>
                    <a:lstStyle/>
                    <a:p>
                      <a:pPr>
                        <a:buNone/>
                      </a:pPr>
                      <a:r>
                        <a:rPr lang="zh-CN" altLang="en-US"/>
                        <a:t>User interface optimization</a:t>
                      </a:r>
                    </a:p>
                  </a:txBody>
                  <a:tcPr/>
                </a:tc>
                <a:tc>
                  <a:txBody>
                    <a:bodyPr/>
                    <a:lstStyle/>
                    <a:p>
                      <a:pPr>
                        <a:buNone/>
                      </a:pPr>
                      <a:r>
                        <a:rPr lang="zh-CN" altLang="en-US" sz="1200"/>
                        <a:t>Make the user interface more beautiful and convenient, and give optimization instructions</a:t>
                      </a:r>
                    </a:p>
                  </a:txBody>
                  <a:tcPr/>
                </a:tc>
                <a:tc>
                  <a:txBody>
                    <a:bodyPr/>
                    <a:lstStyle/>
                    <a:p>
                      <a:pPr>
                        <a:buNone/>
                      </a:pPr>
                      <a:r>
                        <a:rPr lang="en-US" altLang="zh-CN"/>
                        <a:t>2023/5/25</a:t>
                      </a:r>
                    </a:p>
                  </a:txBody>
                  <a:tcPr/>
                </a:tc>
                <a:tc>
                  <a:txBody>
                    <a:bodyPr/>
                    <a:lstStyle/>
                    <a:p>
                      <a:pPr>
                        <a:buNone/>
                      </a:pPr>
                      <a:r>
                        <a:rPr lang="en-US" altLang="zh-CN" u="sng">
                          <a:solidFill>
                            <a:schemeClr val="accent1">
                              <a:lumMod val="60000"/>
                              <a:lumOff val="40000"/>
                            </a:schemeClr>
                          </a:solidFill>
                        </a:rPr>
                        <a:t>Finished</a:t>
                      </a:r>
                    </a:p>
                  </a:txBody>
                  <a:tcPr/>
                </a:tc>
                <a:tc>
                  <a:txBody>
                    <a:bodyPr/>
                    <a:lstStyle/>
                    <a:p>
                      <a:pPr>
                        <a:buNone/>
                      </a:pPr>
                      <a:r>
                        <a:rPr lang="en-US" altLang="zh-CN"/>
                        <a:t>Chen Meihan</a:t>
                      </a:r>
                    </a:p>
                  </a:txBody>
                  <a:tcPr/>
                </a:tc>
                <a:extLst>
                  <a:ext uri="{0D108BD9-81ED-4DB2-BD59-A6C34878D82A}">
                    <a16:rowId xmlns:a16="http://schemas.microsoft.com/office/drawing/2014/main" val="10002"/>
                  </a:ext>
                </a:extLst>
              </a:tr>
              <a:tr h="731520">
                <a:tc>
                  <a:txBody>
                    <a:bodyPr/>
                    <a:lstStyle/>
                    <a:p>
                      <a:pPr>
                        <a:buNone/>
                      </a:pPr>
                      <a:r>
                        <a:rPr lang="zh-CN" altLang="en-US"/>
                        <a:t>Algorithm optimization design</a:t>
                      </a:r>
                    </a:p>
                  </a:txBody>
                  <a:tcPr/>
                </a:tc>
                <a:tc>
                  <a:txBody>
                    <a:bodyPr/>
                    <a:lstStyle/>
                    <a:p>
                      <a:pPr>
                        <a:buNone/>
                      </a:pPr>
                      <a:r>
                        <a:rPr lang="zh-CN" altLang="en-US" sz="1200"/>
                        <a:t>Optimize the code structure of the algorithm to reduce the time complexity and running time of the algorithm</a:t>
                      </a:r>
                    </a:p>
                  </a:txBody>
                  <a:tcPr/>
                </a:tc>
                <a:tc>
                  <a:txBody>
                    <a:bodyPr/>
                    <a:lstStyle/>
                    <a:p>
                      <a:pPr>
                        <a:buNone/>
                      </a:pPr>
                      <a:r>
                        <a:rPr lang="en-US" altLang="zh-CN"/>
                        <a:t>2023/5/25</a:t>
                      </a:r>
                    </a:p>
                  </a:txBody>
                  <a:tcPr/>
                </a:tc>
                <a:tc>
                  <a:txBody>
                    <a:bodyPr/>
                    <a:lstStyle/>
                    <a:p>
                      <a:pPr>
                        <a:buNone/>
                      </a:pPr>
                      <a:r>
                        <a:rPr lang="en-US" altLang="zh-CN" u="sng">
                          <a:solidFill>
                            <a:schemeClr val="accent1">
                              <a:lumMod val="60000"/>
                              <a:lumOff val="40000"/>
                            </a:schemeClr>
                          </a:solidFill>
                        </a:rPr>
                        <a:t>Finished</a:t>
                      </a:r>
                    </a:p>
                  </a:txBody>
                  <a:tcPr/>
                </a:tc>
                <a:tc>
                  <a:txBody>
                    <a:bodyPr/>
                    <a:lstStyle/>
                    <a:p>
                      <a:pPr>
                        <a:buNone/>
                      </a:pPr>
                      <a:r>
                        <a:rPr lang="en-US" altLang="zh-CN"/>
                        <a:t>Chen Xinyi</a:t>
                      </a:r>
                    </a:p>
                    <a:p>
                      <a:pPr>
                        <a:buNone/>
                      </a:pPr>
                      <a:r>
                        <a:rPr lang="en-US" altLang="zh-CN"/>
                        <a:t>Chen Meihan</a:t>
                      </a:r>
                    </a:p>
                  </a:txBody>
                  <a:tcPr/>
                </a:tc>
                <a:extLst>
                  <a:ext uri="{0D108BD9-81ED-4DB2-BD59-A6C34878D82A}">
                    <a16:rowId xmlns:a16="http://schemas.microsoft.com/office/drawing/2014/main" val="10003"/>
                  </a:ext>
                </a:extLst>
              </a:tr>
              <a:tr h="731520">
                <a:tc>
                  <a:txBody>
                    <a:bodyPr/>
                    <a:lstStyle/>
                    <a:p>
                      <a:pPr>
                        <a:buNone/>
                      </a:pPr>
                      <a:r>
                        <a:rPr lang="zh-CN" altLang="en-US">
                          <a:solidFill>
                            <a:srgbClr val="7030A0"/>
                          </a:solidFill>
                        </a:rPr>
                        <a:t>The </a:t>
                      </a:r>
                      <a:r>
                        <a:rPr lang="en-US" altLang="zh-CN">
                          <a:solidFill>
                            <a:srgbClr val="7030A0"/>
                          </a:solidFill>
                        </a:rPr>
                        <a:t>Second</a:t>
                      </a:r>
                      <a:r>
                        <a:rPr lang="zh-CN" altLang="en-US">
                          <a:solidFill>
                            <a:srgbClr val="7030A0"/>
                          </a:solidFill>
                        </a:rPr>
                        <a:t> version</a:t>
                      </a:r>
                      <a:r>
                        <a:rPr lang="zh-CN" altLang="en-US"/>
                        <a:t> of the Mini Program development</a:t>
                      </a:r>
                      <a:r>
                        <a:rPr lang="en-US" altLang="zh-CN"/>
                        <a:t> &amp; tests</a:t>
                      </a:r>
                    </a:p>
                  </a:txBody>
                  <a:tcPr/>
                </a:tc>
                <a:tc>
                  <a:txBody>
                    <a:bodyPr/>
                    <a:lstStyle/>
                    <a:p>
                      <a:pPr>
                        <a:buNone/>
                      </a:pPr>
                      <a:r>
                        <a:rPr lang="en-US" altLang="zh-CN" sz="1200"/>
                        <a:t>Better</a:t>
                      </a:r>
                      <a:r>
                        <a:rPr lang="zh-CN" altLang="en-US" sz="1200"/>
                        <a:t> user interface</a:t>
                      </a:r>
                    </a:p>
                    <a:p>
                      <a:pPr>
                        <a:buNone/>
                      </a:pPr>
                      <a:r>
                        <a:rPr lang="zh-CN" altLang="en-US" sz="1200"/>
                        <a:t>More complete features</a:t>
                      </a:r>
                      <a:r>
                        <a:rPr lang="en-US" altLang="zh-CN" sz="1200"/>
                        <a:t>:</a:t>
                      </a:r>
                    </a:p>
                    <a:p>
                      <a:pPr>
                        <a:buNone/>
                      </a:pPr>
                      <a:r>
                        <a:rPr lang="en-US" altLang="zh-CN" sz="1200"/>
                        <a:t>Factories display </a:t>
                      </a:r>
                    </a:p>
                    <a:p>
                      <a:pPr>
                        <a:buNone/>
                      </a:pPr>
                      <a:r>
                        <a:rPr lang="en-US" altLang="zh-CN" sz="1200"/>
                        <a:t>Better analysis of people flow data</a:t>
                      </a:r>
                    </a:p>
                    <a:p>
                      <a:pPr>
                        <a:buNone/>
                      </a:pPr>
                      <a:r>
                        <a:rPr lang="en-US" altLang="zh-CN" sz="1200"/>
                        <a:t>Better scenario recommendation</a:t>
                      </a:r>
                    </a:p>
                  </a:txBody>
                  <a:tcPr/>
                </a:tc>
                <a:tc>
                  <a:txBody>
                    <a:bodyPr/>
                    <a:lstStyle/>
                    <a:p>
                      <a:pPr>
                        <a:buNone/>
                      </a:pPr>
                      <a:r>
                        <a:rPr lang="en-US" altLang="zh-CN"/>
                        <a:t>2023/5/30</a:t>
                      </a:r>
                    </a:p>
                  </a:txBody>
                  <a:tcPr/>
                </a:tc>
                <a:tc>
                  <a:txBody>
                    <a:bodyPr/>
                    <a:lstStyle/>
                    <a:p>
                      <a:pPr>
                        <a:buNone/>
                      </a:pPr>
                      <a:r>
                        <a:rPr lang="en-US" altLang="zh-CN" u="sng">
                          <a:solidFill>
                            <a:schemeClr val="accent1">
                              <a:lumMod val="60000"/>
                              <a:lumOff val="40000"/>
                            </a:schemeClr>
                          </a:solidFill>
                        </a:rPr>
                        <a:t>Finished</a:t>
                      </a:r>
                    </a:p>
                  </a:txBody>
                  <a:tcPr/>
                </a:tc>
                <a:tc>
                  <a:txBody>
                    <a:bodyPr/>
                    <a:lstStyle/>
                    <a:p>
                      <a:pPr>
                        <a:buNone/>
                      </a:pPr>
                      <a:r>
                        <a:rPr lang="en-US" altLang="zh-CN"/>
                        <a:t>All</a:t>
                      </a:r>
                    </a:p>
                    <a:p>
                      <a:pPr>
                        <a:buNone/>
                      </a:pPr>
                      <a:r>
                        <a:rPr lang="en-US" altLang="zh-CN"/>
                        <a:t>members</a:t>
                      </a:r>
                    </a:p>
                    <a:p>
                      <a:pPr>
                        <a:buNone/>
                      </a:pPr>
                      <a:r>
                        <a:rPr lang="en-US" altLang="zh-CN"/>
                        <a:t>(Tang tested, others developed)</a:t>
                      </a:r>
                    </a:p>
                  </a:txBody>
                  <a:tcPr/>
                </a:tc>
                <a:extLst>
                  <a:ext uri="{0D108BD9-81ED-4DB2-BD59-A6C34878D82A}">
                    <a16:rowId xmlns:a16="http://schemas.microsoft.com/office/drawing/2014/main" val="10004"/>
                  </a:ext>
                </a:extLst>
              </a:tr>
            </a:tbl>
          </a:graphicData>
        </a:graphic>
      </p:graphicFrame>
    </p:spTree>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表 2"/>
          <p:cNvGraphicFramePr/>
          <p:nvPr>
            <p:custDataLst>
              <p:tags r:id="rId1"/>
            </p:custDataLst>
            <p:extLst>
              <p:ext uri="{D42A27DB-BD31-4B8C-83A1-F6EECF244321}">
                <p14:modId xmlns:p14="http://schemas.microsoft.com/office/powerpoint/2010/main" val="3705210054"/>
              </p:ext>
            </p:extLst>
          </p:nvPr>
        </p:nvGraphicFramePr>
        <p:xfrm>
          <a:off x="648970" y="128270"/>
          <a:ext cx="7800975" cy="492506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ransition spd="slow" advClick="0" advTm="0">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275590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sym typeface="+mn-ea"/>
              </a:rPr>
              <a:t>Project standards</a:t>
            </a:r>
            <a:endParaRPr lang="zh-CN" altLang="en-US" sz="2400" b="1" dirty="0">
              <a:solidFill>
                <a:schemeClr val="accent1"/>
              </a:solidFill>
              <a:latin typeface="Arial" panose="020B0604020202020204" pitchFamily="34" charset="0"/>
            </a:endParaRP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 name="文本框 1"/>
          <p:cNvSpPr txBox="1"/>
          <p:nvPr/>
        </p:nvSpPr>
        <p:spPr>
          <a:xfrm>
            <a:off x="856615" y="2429510"/>
            <a:ext cx="3232150" cy="891540"/>
          </a:xfrm>
          <a:prstGeom prst="rect">
            <a:avLst/>
          </a:prstGeom>
          <a:noFill/>
        </p:spPr>
        <p:txBody>
          <a:bodyPr wrap="square" rtlCol="0" anchor="t">
            <a:spAutoFit/>
          </a:bodyPr>
          <a:lstStyle/>
          <a:p>
            <a:pPr>
              <a:lnSpc>
                <a:spcPct val="130000"/>
              </a:lnSpc>
            </a:pPr>
            <a:r>
              <a:rPr lang="zh-CN" altLang="en-US" sz="2000" b="1" dirty="0">
                <a:solidFill>
                  <a:srgbClr val="0070C0"/>
                </a:solidFill>
                <a:latin typeface="Arial" panose="020B0604020202020204" pitchFamily="34" charset="0"/>
                <a:ea typeface="微软雅黑" panose="020B0503020204020204" pitchFamily="34" charset="-122"/>
              </a:rPr>
              <a:t>System functionality indicators</a:t>
            </a:r>
            <a:r>
              <a:rPr lang="en-US" altLang="zh-CN" sz="2000" b="1" dirty="0">
                <a:solidFill>
                  <a:srgbClr val="0070C0"/>
                </a:solidFill>
                <a:latin typeface="Arial" panose="020B0604020202020204" pitchFamily="34" charset="0"/>
                <a:ea typeface="微软雅黑" panose="020B0503020204020204" pitchFamily="34" charset="-122"/>
              </a:rPr>
              <a:t>:</a:t>
            </a:r>
          </a:p>
        </p:txBody>
      </p:sp>
      <p:sp>
        <p:nvSpPr>
          <p:cNvPr id="4" name="文本框 3"/>
          <p:cNvSpPr txBox="1"/>
          <p:nvPr/>
        </p:nvSpPr>
        <p:spPr>
          <a:xfrm>
            <a:off x="4088765" y="1026795"/>
            <a:ext cx="4572000" cy="770890"/>
          </a:xfrm>
          <a:prstGeom prst="rect">
            <a:avLst/>
          </a:prstGeom>
          <a:noFill/>
        </p:spPr>
        <p:txBody>
          <a:bodyPr wrap="square" rtlCol="0" anchor="t">
            <a:spAutoFit/>
          </a:bodyPr>
          <a:lstStyle/>
          <a:p>
            <a:pPr>
              <a:lnSpc>
                <a:spcPct val="130000"/>
              </a:lnSpc>
            </a:pPr>
            <a:r>
              <a:rPr lang="en-US" altLang="zh-CN" sz="1800" b="1" dirty="0">
                <a:solidFill>
                  <a:srgbClr val="00B050"/>
                </a:solidFill>
                <a:latin typeface="Arial" panose="020B0604020202020204" pitchFamily="34" charset="0"/>
                <a:ea typeface="微软雅黑" panose="020B0503020204020204" pitchFamily="34" charset="-122"/>
                <a:sym typeface="+mn-ea"/>
              </a:rPr>
              <a:t>1.Common functionality:</a:t>
            </a:r>
          </a:p>
          <a:p>
            <a:pPr>
              <a:lnSpc>
                <a:spcPct val="130000"/>
              </a:lnSpc>
            </a:pPr>
            <a:r>
              <a:rPr lang="en-US" altLang="zh-CN" sz="1600" b="1" dirty="0">
                <a:latin typeface="Arial" panose="020B0604020202020204" pitchFamily="34" charset="0"/>
                <a:ea typeface="微软雅黑" panose="020B0503020204020204" pitchFamily="34" charset="-122"/>
                <a:sym typeface="+mn-ea"/>
              </a:rPr>
              <a:t> </a:t>
            </a:r>
            <a:r>
              <a:rPr lang="en-US" altLang="zh-CN" b="1" dirty="0">
                <a:latin typeface="Arial" panose="020B0604020202020204" pitchFamily="34" charset="0"/>
                <a:ea typeface="微软雅黑" panose="020B0503020204020204" pitchFamily="34" charset="-122"/>
                <a:sym typeface="+mn-ea"/>
              </a:rPr>
              <a:t>Rights management(administrators &amp; users)</a:t>
            </a:r>
          </a:p>
        </p:txBody>
      </p:sp>
      <p:sp>
        <p:nvSpPr>
          <p:cNvPr id="5" name="左大括号 4"/>
          <p:cNvSpPr/>
          <p:nvPr/>
        </p:nvSpPr>
        <p:spPr>
          <a:xfrm>
            <a:off x="3708400" y="698500"/>
            <a:ext cx="230505" cy="400177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文本框 5"/>
          <p:cNvSpPr txBox="1"/>
          <p:nvPr>
            <p:custDataLst>
              <p:tags r:id="rId1"/>
            </p:custDataLst>
          </p:nvPr>
        </p:nvSpPr>
        <p:spPr>
          <a:xfrm>
            <a:off x="4088765" y="2378075"/>
            <a:ext cx="4822825" cy="770890"/>
          </a:xfrm>
          <a:prstGeom prst="rect">
            <a:avLst/>
          </a:prstGeom>
          <a:noFill/>
        </p:spPr>
        <p:txBody>
          <a:bodyPr wrap="square" rtlCol="0" anchor="t">
            <a:spAutoFit/>
          </a:bodyPr>
          <a:lstStyle/>
          <a:p>
            <a:pPr>
              <a:lnSpc>
                <a:spcPct val="130000"/>
              </a:lnSpc>
            </a:pPr>
            <a:r>
              <a:rPr lang="en-US" altLang="zh-CN" sz="1800" b="1" dirty="0">
                <a:solidFill>
                  <a:srgbClr val="00B050"/>
                </a:solidFill>
                <a:latin typeface="Arial" panose="020B0604020202020204" pitchFamily="34" charset="0"/>
                <a:ea typeface="微软雅黑" panose="020B0503020204020204" pitchFamily="34" charset="-122"/>
                <a:sym typeface="+mn-ea"/>
              </a:rPr>
              <a:t>2.Business functions:</a:t>
            </a:r>
          </a:p>
          <a:p>
            <a:pPr>
              <a:lnSpc>
                <a:spcPct val="130000"/>
              </a:lnSpc>
            </a:pPr>
            <a:r>
              <a:rPr lang="en-US" altLang="zh-CN" sz="1600" b="1" dirty="0">
                <a:latin typeface="Arial" panose="020B0604020202020204" pitchFamily="34" charset="0"/>
                <a:ea typeface="微软雅黑" panose="020B0503020204020204" pitchFamily="34" charset="-122"/>
                <a:sym typeface="+mn-ea"/>
              </a:rPr>
              <a:t> </a:t>
            </a:r>
            <a:r>
              <a:rPr lang="en-US" altLang="zh-CN" b="1" dirty="0">
                <a:latin typeface="Arial" panose="020B0604020202020204" pitchFamily="34" charset="0"/>
                <a:ea typeface="微软雅黑" panose="020B0503020204020204" pitchFamily="34" charset="-122"/>
                <a:sym typeface="+mn-ea"/>
              </a:rPr>
              <a:t>Storage management(background data management)</a:t>
            </a:r>
          </a:p>
        </p:txBody>
      </p:sp>
      <p:sp>
        <p:nvSpPr>
          <p:cNvPr id="7" name="文本框 6"/>
          <p:cNvSpPr txBox="1"/>
          <p:nvPr>
            <p:custDataLst>
              <p:tags r:id="rId2"/>
            </p:custDataLst>
          </p:nvPr>
        </p:nvSpPr>
        <p:spPr>
          <a:xfrm>
            <a:off x="4088765" y="3562350"/>
            <a:ext cx="4572000" cy="1010285"/>
          </a:xfrm>
          <a:prstGeom prst="rect">
            <a:avLst/>
          </a:prstGeom>
          <a:noFill/>
        </p:spPr>
        <p:txBody>
          <a:bodyPr wrap="square" rtlCol="0" anchor="t">
            <a:spAutoFit/>
          </a:bodyPr>
          <a:lstStyle/>
          <a:p>
            <a:pPr>
              <a:lnSpc>
                <a:spcPct val="130000"/>
              </a:lnSpc>
            </a:pPr>
            <a:r>
              <a:rPr lang="en-US" altLang="zh-CN" sz="1800" b="1" dirty="0">
                <a:solidFill>
                  <a:srgbClr val="00B050"/>
                </a:solidFill>
                <a:latin typeface="Arial" panose="020B0604020202020204" pitchFamily="34" charset="0"/>
                <a:ea typeface="微软雅黑" panose="020B0503020204020204" pitchFamily="34" charset="-122"/>
                <a:sym typeface="+mn-ea"/>
              </a:rPr>
              <a:t>3.Featured features:</a:t>
            </a:r>
          </a:p>
          <a:p>
            <a:pPr>
              <a:lnSpc>
                <a:spcPct val="130000"/>
              </a:lnSpc>
            </a:pPr>
            <a:r>
              <a:rPr lang="en-US" altLang="zh-CN" b="1" dirty="0">
                <a:latin typeface="Arial" panose="020B0604020202020204" pitchFamily="34" charset="0"/>
                <a:ea typeface="微软雅黑" panose="020B0503020204020204" pitchFamily="34" charset="-122"/>
                <a:sym typeface="+mn-ea"/>
              </a:rPr>
              <a:t>People flow monitoring and analysis</a:t>
            </a:r>
          </a:p>
          <a:p>
            <a:pPr>
              <a:lnSpc>
                <a:spcPct val="130000"/>
              </a:lnSpc>
            </a:pPr>
            <a:r>
              <a:rPr lang="en-US" altLang="zh-CN" b="1" dirty="0">
                <a:latin typeface="Arial" panose="020B0604020202020204" pitchFamily="34" charset="0"/>
                <a:ea typeface="微软雅黑" panose="020B0503020204020204" pitchFamily="34" charset="-122"/>
                <a:sym typeface="+mn-ea"/>
              </a:rPr>
              <a:t>Recommended use of public buildings</a:t>
            </a:r>
          </a:p>
        </p:txBody>
      </p:sp>
    </p:spTree>
  </p:cSld>
  <p:clrMapOvr>
    <a:masterClrMapping/>
  </p:clrMapOvr>
  <p:transition spd="slow">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275590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sym typeface="+mn-ea"/>
              </a:rPr>
              <a:t>Project standards</a:t>
            </a:r>
            <a:endParaRPr lang="zh-CN" altLang="en-US" sz="2400" b="1" dirty="0">
              <a:solidFill>
                <a:schemeClr val="accent1"/>
              </a:solidFill>
              <a:latin typeface="Arial" panose="020B0604020202020204" pitchFamily="34" charset="0"/>
            </a:endParaRP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 name="文本框 1"/>
          <p:cNvSpPr txBox="1"/>
          <p:nvPr/>
        </p:nvSpPr>
        <p:spPr>
          <a:xfrm>
            <a:off x="706755" y="2429510"/>
            <a:ext cx="3232150" cy="891540"/>
          </a:xfrm>
          <a:prstGeom prst="rect">
            <a:avLst/>
          </a:prstGeom>
          <a:noFill/>
        </p:spPr>
        <p:txBody>
          <a:bodyPr wrap="square" rtlCol="0" anchor="t">
            <a:spAutoFit/>
          </a:bodyPr>
          <a:lstStyle/>
          <a:p>
            <a:pPr>
              <a:lnSpc>
                <a:spcPct val="130000"/>
              </a:lnSpc>
            </a:pPr>
            <a:r>
              <a:rPr lang="zh-CN" altLang="en-US" sz="2000" b="1" dirty="0">
                <a:solidFill>
                  <a:srgbClr val="0070C0"/>
                </a:solidFill>
                <a:latin typeface="Arial" panose="020B0604020202020204" pitchFamily="34" charset="0"/>
                <a:ea typeface="微软雅黑" panose="020B0503020204020204" pitchFamily="34" charset="-122"/>
              </a:rPr>
              <a:t>System input </a:t>
            </a:r>
          </a:p>
          <a:p>
            <a:pPr>
              <a:lnSpc>
                <a:spcPct val="130000"/>
              </a:lnSpc>
            </a:pPr>
            <a:r>
              <a:rPr lang="zh-CN" altLang="en-US" sz="2000" b="1" dirty="0">
                <a:solidFill>
                  <a:srgbClr val="0070C0"/>
                </a:solidFill>
                <a:latin typeface="Arial" panose="020B0604020202020204" pitchFamily="34" charset="0"/>
                <a:ea typeface="微软雅黑" panose="020B0503020204020204" pitchFamily="34" charset="-122"/>
              </a:rPr>
              <a:t>interface and reports</a:t>
            </a:r>
            <a:r>
              <a:rPr lang="en-US" altLang="zh-CN" sz="2000" b="1" dirty="0">
                <a:solidFill>
                  <a:srgbClr val="0070C0"/>
                </a:solidFill>
                <a:latin typeface="Arial" panose="020B0604020202020204" pitchFamily="34" charset="0"/>
                <a:ea typeface="微软雅黑" panose="020B0503020204020204" pitchFamily="34" charset="-122"/>
              </a:rPr>
              <a:t>:</a:t>
            </a:r>
          </a:p>
        </p:txBody>
      </p:sp>
      <p:sp>
        <p:nvSpPr>
          <p:cNvPr id="4" name="文本框 3"/>
          <p:cNvSpPr txBox="1"/>
          <p:nvPr/>
        </p:nvSpPr>
        <p:spPr>
          <a:xfrm>
            <a:off x="4088765" y="1026795"/>
            <a:ext cx="4572000" cy="1170305"/>
          </a:xfrm>
          <a:prstGeom prst="rect">
            <a:avLst/>
          </a:prstGeom>
          <a:noFill/>
        </p:spPr>
        <p:txBody>
          <a:bodyPr wrap="square" rtlCol="0" anchor="t">
            <a:spAutoFit/>
          </a:bodyPr>
          <a:lstStyle/>
          <a:p>
            <a:pPr>
              <a:lnSpc>
                <a:spcPct val="130000"/>
              </a:lnSpc>
            </a:pPr>
            <a:r>
              <a:rPr lang="en-US" altLang="zh-CN" sz="1800" b="1" dirty="0">
                <a:solidFill>
                  <a:srgbClr val="00B050"/>
                </a:solidFill>
                <a:latin typeface="Arial" panose="020B0604020202020204" pitchFamily="34" charset="0"/>
                <a:ea typeface="微软雅黑" panose="020B0503020204020204" pitchFamily="34" charset="-122"/>
                <a:sym typeface="+mn-ea"/>
              </a:rPr>
              <a:t>1.input interface:</a:t>
            </a:r>
          </a:p>
          <a:p>
            <a:pPr>
              <a:lnSpc>
                <a:spcPct val="130000"/>
              </a:lnSpc>
            </a:pPr>
            <a:r>
              <a:rPr lang="en-US" altLang="zh-CN" sz="1800" b="1" dirty="0">
                <a:latin typeface="Arial" panose="020B0604020202020204" pitchFamily="34" charset="0"/>
                <a:ea typeface="微软雅黑" panose="020B0503020204020204" pitchFamily="34" charset="-122"/>
                <a:sym typeface="+mn-ea"/>
              </a:rPr>
              <a:t> input is different public buildings</a:t>
            </a:r>
          </a:p>
          <a:p>
            <a:pPr>
              <a:lnSpc>
                <a:spcPct val="130000"/>
              </a:lnSpc>
            </a:pPr>
            <a:r>
              <a:rPr lang="en-US" altLang="zh-CN" sz="1800" b="1" dirty="0">
                <a:latin typeface="Arial" panose="020B0604020202020204" pitchFamily="34" charset="0"/>
                <a:ea typeface="微软雅黑" panose="020B0503020204020204" pitchFamily="34" charset="-122"/>
                <a:sym typeface="+mn-ea"/>
              </a:rPr>
              <a:t> and show the scenes to users.</a:t>
            </a:r>
          </a:p>
        </p:txBody>
      </p:sp>
      <p:sp>
        <p:nvSpPr>
          <p:cNvPr id="5" name="左大括号 4"/>
          <p:cNvSpPr/>
          <p:nvPr/>
        </p:nvSpPr>
        <p:spPr>
          <a:xfrm>
            <a:off x="3708400" y="698500"/>
            <a:ext cx="230505" cy="4001770"/>
          </a:xfrm>
          <a:prstGeom prst="leftBrace">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文本框 5"/>
          <p:cNvSpPr txBox="1"/>
          <p:nvPr>
            <p:custDataLst>
              <p:tags r:id="rId1"/>
            </p:custDataLst>
          </p:nvPr>
        </p:nvSpPr>
        <p:spPr>
          <a:xfrm>
            <a:off x="4088765" y="2974340"/>
            <a:ext cx="4572000" cy="1529715"/>
          </a:xfrm>
          <a:prstGeom prst="rect">
            <a:avLst/>
          </a:prstGeom>
          <a:noFill/>
        </p:spPr>
        <p:txBody>
          <a:bodyPr wrap="square" rtlCol="0" anchor="t">
            <a:spAutoFit/>
          </a:bodyPr>
          <a:lstStyle/>
          <a:p>
            <a:pPr>
              <a:lnSpc>
                <a:spcPct val="130000"/>
              </a:lnSpc>
            </a:pPr>
            <a:r>
              <a:rPr lang="en-US" altLang="zh-CN" sz="1800" b="1" dirty="0">
                <a:solidFill>
                  <a:srgbClr val="00B050"/>
                </a:solidFill>
                <a:latin typeface="Arial" panose="020B0604020202020204" pitchFamily="34" charset="0"/>
                <a:ea typeface="微软雅黑" panose="020B0503020204020204" pitchFamily="34" charset="-122"/>
                <a:sym typeface="+mn-ea"/>
              </a:rPr>
              <a:t>2.repots show:</a:t>
            </a:r>
          </a:p>
          <a:p>
            <a:pPr>
              <a:lnSpc>
                <a:spcPct val="130000"/>
              </a:lnSpc>
            </a:pPr>
            <a:r>
              <a:rPr lang="en-US" altLang="zh-CN" sz="1800" b="1" dirty="0">
                <a:latin typeface="Arial" panose="020B0604020202020204" pitchFamily="34" charset="0"/>
                <a:ea typeface="微软雅黑" panose="020B0503020204020204" pitchFamily="34" charset="-122"/>
                <a:sym typeface="+mn-ea"/>
              </a:rPr>
              <a:t> scenes show to users</a:t>
            </a:r>
          </a:p>
          <a:p>
            <a:pPr>
              <a:lnSpc>
                <a:spcPct val="130000"/>
              </a:lnSpc>
            </a:pPr>
            <a:r>
              <a:rPr lang="en-US" altLang="zh-CN" sz="1800" b="1" dirty="0">
                <a:latin typeface="Arial" panose="020B0604020202020204" pitchFamily="34" charset="0"/>
                <a:ea typeface="微软雅黑" panose="020B0503020204020204" pitchFamily="34" charset="-122"/>
                <a:sym typeface="+mn-ea"/>
              </a:rPr>
              <a:t>  people flow show to users</a:t>
            </a:r>
          </a:p>
          <a:p>
            <a:pPr>
              <a:lnSpc>
                <a:spcPct val="130000"/>
              </a:lnSpc>
            </a:pPr>
            <a:r>
              <a:rPr lang="en-US" altLang="zh-CN" sz="1800" b="1" dirty="0">
                <a:latin typeface="Arial" panose="020B0604020202020204" pitchFamily="34" charset="0"/>
                <a:ea typeface="微软雅黑" panose="020B0503020204020204" pitchFamily="34" charset="-122"/>
                <a:sym typeface="+mn-ea"/>
              </a:rPr>
              <a:t>  give the reports of recommend</a:t>
            </a:r>
          </a:p>
        </p:txBody>
      </p:sp>
    </p:spTree>
  </p:cSld>
  <p:clrMapOvr>
    <a:masterClrMapping/>
  </p:clrMapOvr>
  <p:transition spd="slow">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24]Forrest Gump - Suite Forrest Gump.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0399" y="90114"/>
            <a:ext cx="304800" cy="304800"/>
          </a:xfrm>
          <a:prstGeom prst="rect">
            <a:avLst/>
          </a:prstGeom>
        </p:spPr>
      </p:pic>
      <p:sp>
        <p:nvSpPr>
          <p:cNvPr id="23" name="矩形 22"/>
          <p:cNvSpPr/>
          <p:nvPr/>
        </p:nvSpPr>
        <p:spPr>
          <a:xfrm>
            <a:off x="1193165" y="962025"/>
            <a:ext cx="7249795" cy="1915160"/>
          </a:xfrm>
          <a:prstGeom prst="rect">
            <a:avLst/>
          </a:prstGeom>
        </p:spPr>
        <p:txBody>
          <a:bodyPr wrap="square" lIns="68580" tIns="34290" rIns="68580" bIns="34290">
            <a:spAutoFit/>
          </a:bodyPr>
          <a:lstStyle/>
          <a:p>
            <a:pPr algn="ctr"/>
            <a:r>
              <a:rPr lang="en-US" altLang="zh-CN" sz="4000" b="1" dirty="0">
                <a:solidFill>
                  <a:srgbClr val="071F65"/>
                </a:solidFill>
                <a:latin typeface="+mj-ea"/>
                <a:ea typeface="+mj-ea"/>
              </a:rPr>
              <a:t>3  Project testing       </a:t>
            </a:r>
          </a:p>
          <a:p>
            <a:pPr algn="ctr"/>
            <a:r>
              <a:rPr lang="en-US" altLang="zh-CN" sz="4000" b="1" dirty="0">
                <a:solidFill>
                  <a:srgbClr val="071F65"/>
                </a:solidFill>
                <a:latin typeface="+mj-ea"/>
                <a:ea typeface="+mj-ea"/>
              </a:rPr>
              <a:t>&amp; </a:t>
            </a:r>
          </a:p>
          <a:p>
            <a:pPr algn="ctr"/>
            <a:r>
              <a:rPr lang="en-US" altLang="zh-CN" sz="4000" b="1" dirty="0">
                <a:solidFill>
                  <a:srgbClr val="071F65"/>
                </a:solidFill>
                <a:latin typeface="+mj-ea"/>
                <a:ea typeface="+mj-ea"/>
              </a:rPr>
              <a:t>Project risks </a:t>
            </a:r>
          </a:p>
        </p:txBody>
      </p:sp>
      <p:cxnSp>
        <p:nvCxnSpPr>
          <p:cNvPr id="24" name="直接连接符 23"/>
          <p:cNvCxnSpPr/>
          <p:nvPr/>
        </p:nvCxnSpPr>
        <p:spPr>
          <a:xfrm flipH="1">
            <a:off x="1725930" y="2877185"/>
            <a:ext cx="62807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audio>
              <p:cMediaNode vol="0" mute="1">
                <p:cTn id="2" fill="hold" display="0">
                  <p:stCondLst>
                    <p:cond delay="indefinite"/>
                  </p:stCondLst>
                  <p:endCondLst>
                    <p:cond evt="onStopAudio" delay="0">
                      <p:tgtEl>
                        <p:sldTgt/>
                      </p:tgtEl>
                    </p:cond>
                  </p:endCondLst>
                </p:cTn>
                <p:tgtEl>
                  <p:spTgt spid="1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237865" y="186055"/>
            <a:ext cx="3048000" cy="450850"/>
          </a:xfrm>
          <a:prstGeom prst="rect">
            <a:avLst/>
          </a:prstGeom>
          <a:noFill/>
        </p:spPr>
        <p:txBody>
          <a:bodyPr wrap="square" rtlCol="0">
            <a:spAutoFit/>
          </a:bodyPr>
          <a:lstStyle/>
          <a:p>
            <a:pPr>
              <a:lnSpc>
                <a:spcPct val="130000"/>
              </a:lnSpc>
            </a:pPr>
            <a:r>
              <a:rPr lang="zh-CN" altLang="en-US" sz="1800" dirty="0">
                <a:latin typeface="Arial" panose="020B0604020202020204" pitchFamily="34" charset="0"/>
                <a:ea typeface="微软雅黑" panose="020B0503020204020204" pitchFamily="34" charset="-122"/>
              </a:rPr>
              <a:t>Test process flow diagram</a:t>
            </a:r>
          </a:p>
        </p:txBody>
      </p:sp>
      <p:pic>
        <p:nvPicPr>
          <p:cNvPr id="3" name="图片 2"/>
          <p:cNvPicPr>
            <a:picLocks noChangeAspect="1"/>
          </p:cNvPicPr>
          <p:nvPr>
            <p:custDataLst>
              <p:tags r:id="rId1"/>
            </p:custDataLst>
          </p:nvPr>
        </p:nvPicPr>
        <p:blipFill>
          <a:blip r:embed="rId4"/>
          <a:stretch>
            <a:fillRect/>
          </a:stretch>
        </p:blipFill>
        <p:spPr>
          <a:xfrm>
            <a:off x="1983740" y="581025"/>
            <a:ext cx="5184775" cy="4464050"/>
          </a:xfrm>
          <a:prstGeom prst="rect">
            <a:avLst/>
          </a:prstGeom>
        </p:spPr>
      </p:pic>
    </p:spTree>
  </p:cSld>
  <p:clrMapOvr>
    <a:masterClrMapping/>
  </p:clrMapOvr>
  <p:transition spd="slow">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815975" y="698500"/>
            <a:ext cx="5080000" cy="645160"/>
          </a:xfrm>
          <a:prstGeom prst="rect">
            <a:avLst/>
          </a:prstGeom>
          <a:noFill/>
          <a:ln w="9525">
            <a:noFill/>
          </a:ln>
        </p:spPr>
        <p:txBody>
          <a:bodyPr>
            <a:spAutoFit/>
          </a:bodyPr>
          <a:lstStyle/>
          <a:p>
            <a:pPr indent="304800"/>
            <a:r>
              <a:rPr lang="en-US" sz="1800" b="0">
                <a:latin typeface="Times New Roman" panose="02020603050405020304" charset="0"/>
                <a:ea typeface="宋体" panose="02010600030101010101" pitchFamily="2" charset="-122"/>
              </a:rPr>
              <a:t>We divided the entire testing process into the following stages:</a:t>
            </a:r>
            <a:endParaRPr lang="en-US" altLang="en-US" sz="1800" b="0">
              <a:latin typeface="Times New Roman" panose="02020603050405020304" charset="0"/>
              <a:ea typeface="宋体" panose="02010600030101010101" pitchFamily="2" charset="-122"/>
            </a:endParaRPr>
          </a:p>
        </p:txBody>
      </p:sp>
      <p:graphicFrame>
        <p:nvGraphicFramePr>
          <p:cNvPr id="8" name="表格 7"/>
          <p:cNvGraphicFramePr/>
          <p:nvPr>
            <p:custDataLst>
              <p:tags r:id="rId1"/>
            </p:custDataLst>
          </p:nvPr>
        </p:nvGraphicFramePr>
        <p:xfrm>
          <a:off x="815975" y="1405255"/>
          <a:ext cx="6481445" cy="3380105"/>
        </p:xfrm>
        <a:graphic>
          <a:graphicData uri="http://schemas.openxmlformats.org/drawingml/2006/table">
            <a:tbl>
              <a:tblPr/>
              <a:tblGrid>
                <a:gridCol w="1221105">
                  <a:extLst>
                    <a:ext uri="{9D8B030D-6E8A-4147-A177-3AD203B41FA5}">
                      <a16:colId xmlns:a16="http://schemas.microsoft.com/office/drawing/2014/main" val="20000"/>
                    </a:ext>
                  </a:extLst>
                </a:gridCol>
                <a:gridCol w="5260340">
                  <a:extLst>
                    <a:ext uri="{9D8B030D-6E8A-4147-A177-3AD203B41FA5}">
                      <a16:colId xmlns:a16="http://schemas.microsoft.com/office/drawing/2014/main" val="20001"/>
                    </a:ext>
                  </a:extLst>
                </a:gridCol>
              </a:tblGrid>
              <a:tr h="281940">
                <a:tc>
                  <a:txBody>
                    <a:bodyPr/>
                    <a:lstStyle/>
                    <a:p>
                      <a:pPr indent="0" algn="ctr">
                        <a:buNone/>
                      </a:pPr>
                      <a:r>
                        <a:rPr lang="en-US" sz="1200" b="0">
                          <a:latin typeface="Times New Roman" panose="02020603050405020304" charset="0"/>
                          <a:cs typeface="Times New Roman" panose="02020603050405020304" charset="0"/>
                        </a:rPr>
                        <a:t>Testing phase</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CCCCC"/>
                    </a:solidFill>
                  </a:tcPr>
                </a:tc>
                <a:tc>
                  <a:txBody>
                    <a:bodyPr/>
                    <a:lstStyle/>
                    <a:p>
                      <a:pPr indent="0" algn="ctr">
                        <a:buNone/>
                      </a:pPr>
                      <a:r>
                        <a:rPr lang="en-US" sz="1200" b="1">
                          <a:latin typeface="Times New Roman" panose="02020603050405020304" charset="0"/>
                          <a:cs typeface="Times New Roman" panose="02020603050405020304" charset="0"/>
                        </a:rPr>
                        <a:t>Completion Criteria</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CCCCC"/>
                    </a:solidFill>
                  </a:tcPr>
                </a:tc>
                <a:extLst>
                  <a:ext uri="{0D108BD9-81ED-4DB2-BD59-A6C34878D82A}">
                    <a16:rowId xmlns:a16="http://schemas.microsoft.com/office/drawing/2014/main" val="10000"/>
                  </a:ext>
                </a:extLst>
              </a:tr>
              <a:tr h="844550">
                <a:tc>
                  <a:txBody>
                    <a:bodyPr/>
                    <a:lstStyle/>
                    <a:p>
                      <a:pPr indent="0" algn="ctr">
                        <a:buNone/>
                      </a:pPr>
                      <a:r>
                        <a:rPr lang="en-US" sz="1200" b="0">
                          <a:latin typeface="Times New Roman" panose="02020603050405020304" charset="0"/>
                          <a:cs typeface="Times New Roman" panose="02020603050405020304" charset="0"/>
                        </a:rPr>
                        <a:t>System training:</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Complete training for all systems to be tested in this projectThe tester has used all the systems/modules under test and understood the specific functions of the system under test</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63880">
                <a:tc>
                  <a:txBody>
                    <a:bodyPr/>
                    <a:lstStyle/>
                    <a:p>
                      <a:pPr indent="0" algn="ctr">
                        <a:buNone/>
                      </a:pPr>
                      <a:r>
                        <a:rPr lang="en-US" sz="1200" b="0">
                          <a:latin typeface="Times New Roman" panose="02020603050405020304" charset="0"/>
                          <a:cs typeface="Times New Roman" panose="02020603050405020304" charset="0"/>
                        </a:rPr>
                        <a:t>Test requirements:</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All specific test areas have been identifiedTest requirements have been developedAll test requirements are approved by the customer</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63245">
                <a:tc>
                  <a:txBody>
                    <a:bodyPr/>
                    <a:lstStyle/>
                    <a:p>
                      <a:pPr indent="0" algn="ctr">
                        <a:buNone/>
                      </a:pPr>
                      <a:r>
                        <a:rPr lang="en-US" sz="1200" b="0">
                          <a:latin typeface="Times New Roman" panose="02020603050405020304" charset="0"/>
                          <a:cs typeface="Times New Roman" panose="02020603050405020304" charset="0"/>
                        </a:rPr>
                        <a:t>Test design:</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Test cases have covered all test requirementsThe test case design is complete</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63245">
                <a:tc>
                  <a:txBody>
                    <a:bodyPr/>
                    <a:lstStyle/>
                    <a:p>
                      <a:pPr indent="0" algn="ctr">
                        <a:buNone/>
                      </a:pPr>
                      <a:r>
                        <a:rPr lang="en-US" sz="1200" b="0">
                          <a:latin typeface="Times New Roman" panose="02020603050405020304" charset="0"/>
                          <a:cs typeface="Times New Roman" panose="02020603050405020304" charset="0"/>
                        </a:rPr>
                        <a:t>Test execution:</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All test cases are executedDefects found have defect recordsTest procedures have test records</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63245">
                <a:tc>
                  <a:txBody>
                    <a:bodyPr/>
                    <a:lstStyle/>
                    <a:p>
                      <a:pPr indent="0" algn="ctr">
                        <a:buNone/>
                      </a:pPr>
                      <a:r>
                        <a:rPr lang="en-US" sz="1200" b="0">
                          <a:latin typeface="Times New Roman" panose="02020603050405020304" charset="0"/>
                          <a:cs typeface="Times New Roman" panose="02020603050405020304" charset="0"/>
                        </a:rPr>
                        <a:t>Analysis of results:</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Complete the test analysis report</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9" name="文本框 8"/>
          <p:cNvSpPr txBox="1"/>
          <p:nvPr/>
        </p:nvSpPr>
        <p:spPr>
          <a:xfrm>
            <a:off x="2032000" y="3669030"/>
            <a:ext cx="5080000" cy="645160"/>
          </a:xfrm>
          <a:prstGeom prst="rect">
            <a:avLst/>
          </a:prstGeom>
          <a:noFill/>
          <a:ln w="9525">
            <a:noFill/>
          </a:ln>
        </p:spPr>
        <p:txBody>
          <a:bodyPr>
            <a:spAutoFit/>
          </a:bodyPr>
          <a:lstStyle/>
          <a:p>
            <a:pPr indent="0"/>
            <a:endParaRPr lang="en-US" sz="1800" b="0">
              <a:latin typeface="Times New Roman" panose="02020603050405020304" charset="0"/>
              <a:ea typeface="宋体" panose="02010600030101010101" pitchFamily="2" charset="-122"/>
            </a:endParaRPr>
          </a:p>
          <a:p>
            <a:pPr indent="0"/>
            <a:r>
              <a:rPr lang="en-US" sz="1800" b="0">
                <a:latin typeface="Times New Roman" panose="02020603050405020304" charset="0"/>
                <a:ea typeface="宋体" panose="02010600030101010101" pitchFamily="2" charset="-122"/>
              </a:rPr>
              <a:t> </a:t>
            </a:r>
            <a:endParaRPr lang="en-US" altLang="en-US" sz="1800" b="0">
              <a:latin typeface="Times New Roman" panose="02020603050405020304" charset="0"/>
              <a:ea typeface="宋体" panose="02010600030101010101" pitchFamily="2" charset="-122"/>
            </a:endParaRPr>
          </a:p>
        </p:txBody>
      </p:sp>
    </p:spTree>
  </p:cSld>
  <p:clrMapOvr>
    <a:masterClrMapping/>
  </p:clrMapOvr>
  <p:transition spd="slow">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2032000" y="3669030"/>
            <a:ext cx="5080000" cy="645160"/>
          </a:xfrm>
          <a:prstGeom prst="rect">
            <a:avLst/>
          </a:prstGeom>
          <a:noFill/>
          <a:ln w="9525">
            <a:noFill/>
          </a:ln>
        </p:spPr>
        <p:txBody>
          <a:bodyPr>
            <a:spAutoFit/>
          </a:bodyPr>
          <a:lstStyle/>
          <a:p>
            <a:pPr indent="0"/>
            <a:endParaRPr lang="en-US" sz="1800" b="0">
              <a:latin typeface="Times New Roman" panose="02020603050405020304" charset="0"/>
              <a:ea typeface="宋体" panose="02010600030101010101" pitchFamily="2" charset="-122"/>
            </a:endParaRPr>
          </a:p>
          <a:p>
            <a:pPr indent="0"/>
            <a:r>
              <a:rPr lang="en-US" sz="1800" b="0">
                <a:latin typeface="Times New Roman" panose="02020603050405020304" charset="0"/>
                <a:ea typeface="宋体" panose="02010600030101010101" pitchFamily="2" charset="-122"/>
              </a:rPr>
              <a:t> </a:t>
            </a:r>
            <a:endParaRPr lang="en-US" altLang="en-US" sz="1800" b="0">
              <a:latin typeface="Times New Roman" panose="02020603050405020304" charset="0"/>
              <a:ea typeface="宋体" panose="02010600030101010101" pitchFamily="2" charset="-122"/>
            </a:endParaRPr>
          </a:p>
        </p:txBody>
      </p:sp>
      <p:sp>
        <p:nvSpPr>
          <p:cNvPr id="100" name="文本框 99"/>
          <p:cNvSpPr txBox="1"/>
          <p:nvPr/>
        </p:nvSpPr>
        <p:spPr>
          <a:xfrm>
            <a:off x="556260" y="636905"/>
            <a:ext cx="5080000" cy="368300"/>
          </a:xfrm>
          <a:prstGeom prst="rect">
            <a:avLst/>
          </a:prstGeom>
          <a:noFill/>
          <a:ln w="9525">
            <a:noFill/>
          </a:ln>
        </p:spPr>
        <p:txBody>
          <a:bodyPr>
            <a:spAutoFit/>
          </a:bodyPr>
          <a:lstStyle/>
          <a:p>
            <a:pPr indent="0"/>
            <a:r>
              <a:rPr lang="en-US" sz="1800" b="1">
                <a:latin typeface="Times New Roman" panose="02020603050405020304" charset="0"/>
                <a:ea typeface="宋体" panose="02010600030101010101" pitchFamily="2" charset="-122"/>
              </a:rPr>
              <a:t>Test function points</a:t>
            </a:r>
            <a:endParaRPr lang="en-US" altLang="en-US" sz="1800" b="1">
              <a:latin typeface="Times New Roman" panose="02020603050405020304" charset="0"/>
              <a:ea typeface="宋体" panose="02010600030101010101" pitchFamily="2" charset="-122"/>
            </a:endParaRPr>
          </a:p>
        </p:txBody>
      </p:sp>
      <p:graphicFrame>
        <p:nvGraphicFramePr>
          <p:cNvPr id="2" name="表格 1"/>
          <p:cNvGraphicFramePr/>
          <p:nvPr>
            <p:extLst>
              <p:ext uri="{D42A27DB-BD31-4B8C-83A1-F6EECF244321}">
                <p14:modId xmlns:p14="http://schemas.microsoft.com/office/powerpoint/2010/main" val="2570658715"/>
              </p:ext>
            </p:extLst>
          </p:nvPr>
        </p:nvGraphicFramePr>
        <p:xfrm>
          <a:off x="556260" y="1005205"/>
          <a:ext cx="5080000" cy="2788920"/>
        </p:xfrm>
        <a:graphic>
          <a:graphicData uri="http://schemas.openxmlformats.org/drawingml/2006/table">
            <a:tbl>
              <a:tblPr/>
              <a:tblGrid>
                <a:gridCol w="1239838">
                  <a:extLst>
                    <a:ext uri="{9D8B030D-6E8A-4147-A177-3AD203B41FA5}">
                      <a16:colId xmlns:a16="http://schemas.microsoft.com/office/drawing/2014/main" val="20000"/>
                    </a:ext>
                  </a:extLst>
                </a:gridCol>
                <a:gridCol w="771525">
                  <a:extLst>
                    <a:ext uri="{9D8B030D-6E8A-4147-A177-3AD203B41FA5}">
                      <a16:colId xmlns:a16="http://schemas.microsoft.com/office/drawing/2014/main" val="20001"/>
                    </a:ext>
                  </a:extLst>
                </a:gridCol>
                <a:gridCol w="3068637">
                  <a:extLst>
                    <a:ext uri="{9D8B030D-6E8A-4147-A177-3AD203B41FA5}">
                      <a16:colId xmlns:a16="http://schemas.microsoft.com/office/drawing/2014/main" val="20002"/>
                    </a:ext>
                  </a:extLst>
                </a:gridCol>
              </a:tblGrid>
              <a:tr h="228600">
                <a:tc>
                  <a:txBody>
                    <a:bodyPr/>
                    <a:lstStyle/>
                    <a:p>
                      <a:pPr indent="0" algn="ctr">
                        <a:buNone/>
                      </a:pPr>
                      <a:r>
                        <a:rPr lang="en-US" sz="1200" b="1">
                          <a:latin typeface="Times New Roman" panose="02020603050405020304" charset="0"/>
                          <a:cs typeface="Times New Roman" panose="02020603050405020304" charset="0"/>
                        </a:rPr>
                        <a:t>Test items</a:t>
                      </a:r>
                      <a:endParaRPr lang="en-US" altLang="en-US" sz="1200" b="1">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Importance</a:t>
                      </a:r>
                      <a:endParaRPr lang="en-US" altLang="en-US" sz="1200" b="1">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Passing criteria</a:t>
                      </a:r>
                      <a:endParaRPr lang="en-US" altLang="en-US" sz="1200" b="1">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extLst>
                  <a:ext uri="{0D108BD9-81ED-4DB2-BD59-A6C34878D82A}">
                    <a16:rowId xmlns:a16="http://schemas.microsoft.com/office/drawing/2014/main" val="10000"/>
                  </a:ext>
                </a:extLst>
              </a:tr>
              <a:tr h="469900">
                <a:tc>
                  <a:txBody>
                    <a:bodyPr/>
                    <a:lstStyle/>
                    <a:p>
                      <a:pPr indent="0" algn="ctr">
                        <a:buNone/>
                      </a:pPr>
                      <a:r>
                        <a:rPr lang="en-US" sz="1200" b="0" dirty="0">
                          <a:latin typeface="Times New Roman" panose="02020603050405020304" charset="0"/>
                          <a:cs typeface="Times New Roman" panose="02020603050405020304" charset="0"/>
                        </a:rPr>
                        <a:t>Check the number of users</a:t>
                      </a:r>
                      <a:endParaRPr lang="en-US" altLang="en-US" sz="1200" b="0" dirty="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lgn="ctr">
                      <a:solidFill>
                        <a:srgbClr val="080000"/>
                      </a:solidFill>
                      <a:prstDash val="solid"/>
                      <a:roun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200" b="0">
                          <a:solidFill>
                            <a:srgbClr val="000000"/>
                          </a:solidFill>
                          <a:latin typeface="Times New Roman" panose="02020603050405020304" charset="0"/>
                          <a:cs typeface="Times New Roman" panose="02020603050405020304" charset="0"/>
                        </a:rPr>
                        <a:t>high</a:t>
                      </a:r>
                      <a:endParaRPr lang="en-US" alt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lgn="ctr">
                      <a:solidFill>
                        <a:srgbClr val="080000"/>
                      </a:solidFill>
                      <a:prstDash val="solid"/>
                      <a:round/>
                      <a:headEnd type="none" w="med" len="med"/>
                      <a:tailEnd type="none" w="med" len="med"/>
                    </a:lnL>
                    <a:lnR w="12700" cap="flat" cmpd="sng" algn="ctr">
                      <a:solidFill>
                        <a:srgbClr val="080000"/>
                      </a:solidFill>
                      <a:prstDash val="solid"/>
                      <a:roun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dirty="0">
                          <a:latin typeface="Times New Roman" panose="02020603050405020304" charset="0"/>
                          <a:cs typeface="Times New Roman" panose="02020603050405020304" charset="0"/>
                        </a:rPr>
                        <a:t>Test the accuracy, sensitivity and response speed of the population detection algorithm to ensure that the algorithm can normally detect the number of people information and update the population data in real time.</a:t>
                      </a:r>
                      <a:endParaRPr lang="en-US" altLang="en-US" sz="1200" b="0" dirty="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lgn="ctr">
                      <a:solidFill>
                        <a:srgbClr val="080000"/>
                      </a:solidFill>
                      <a:prstDash val="solid"/>
                      <a:roun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69900">
                <a:tc>
                  <a:txBody>
                    <a:bodyPr/>
                    <a:lstStyle/>
                    <a:p>
                      <a:pPr indent="0" algn="ctr">
                        <a:buNone/>
                      </a:pPr>
                      <a:r>
                        <a:rPr lang="en-US" sz="1200" b="0">
                          <a:latin typeface="Times New Roman" panose="02020603050405020304" charset="0"/>
                          <a:cs typeface="Times New Roman" panose="02020603050405020304" charset="0"/>
                        </a:rPr>
                        <a:t>Data storage and processing</a:t>
                      </a:r>
                      <a:endParaRPr lang="en-US" altLang="en-US" sz="1200" b="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200" b="0">
                          <a:solidFill>
                            <a:srgbClr val="000000"/>
                          </a:solidFill>
                          <a:latin typeface="Times New Roman" panose="02020603050405020304" charset="0"/>
                          <a:cs typeface="Times New Roman" panose="02020603050405020304" charset="0"/>
                        </a:rPr>
                        <a:t>high</a:t>
                      </a:r>
                      <a:endParaRPr lang="en-US" alt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Test the stability and reliability of data storage and processing to ensure that population data can be stored and processed accurately and that data can be acquired and updated in real time.</a:t>
                      </a:r>
                      <a:endParaRPr lang="en-US" altLang="en-US" sz="1200" b="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25500">
                <a:tc>
                  <a:txBody>
                    <a:bodyPr/>
                    <a:lstStyle/>
                    <a:p>
                      <a:pPr indent="0" algn="ctr">
                        <a:buNone/>
                      </a:pPr>
                      <a:r>
                        <a:rPr lang="en-US" sz="1200" b="0">
                          <a:latin typeface="Times New Roman" panose="02020603050405020304" charset="0"/>
                          <a:cs typeface="Times New Roman" panose="02020603050405020304" charset="0"/>
                        </a:rPr>
                        <a:t>Smart recommendation</a:t>
                      </a:r>
                      <a:endParaRPr lang="en-US" altLang="en-US" sz="1200" b="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200" b="0">
                          <a:solidFill>
                            <a:srgbClr val="000000"/>
                          </a:solidFill>
                          <a:latin typeface="Times New Roman" panose="02020603050405020304" charset="0"/>
                          <a:cs typeface="Times New Roman" panose="02020603050405020304" charset="0"/>
                        </a:rPr>
                        <a:t>In the</a:t>
                      </a:r>
                      <a:endParaRPr lang="en-US" alt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dirty="0">
                          <a:latin typeface="Times New Roman" panose="02020603050405020304" charset="0"/>
                          <a:cs typeface="Times New Roman" panose="02020603050405020304" charset="0"/>
                        </a:rPr>
                        <a:t>Test the accuracy of the intelligent recommendation algorithm and the relevancy of the recommendation results to ensure that the recommended products, activities and services are highly attractive to users.</a:t>
                      </a:r>
                      <a:endParaRPr lang="en-US" altLang="en-US" sz="1200" b="0" dirty="0">
                        <a:latin typeface="Times New Roman" panose="02020603050405020304" charset="0"/>
                        <a:ea typeface="Times New Roman" panose="02020603050405020304" charset="0"/>
                        <a:cs typeface="Times New Roman" panose="02020603050405020304" charset="0"/>
                      </a:endParaRPr>
                    </a:p>
                  </a:txBody>
                  <a:tcPr marL="0" marR="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transition spd="slow">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476250" y="1243965"/>
            <a:ext cx="5080000" cy="368300"/>
          </a:xfrm>
          <a:prstGeom prst="rect">
            <a:avLst/>
          </a:prstGeom>
          <a:noFill/>
          <a:ln w="9525">
            <a:noFill/>
          </a:ln>
        </p:spPr>
        <p:txBody>
          <a:bodyPr>
            <a:spAutoFit/>
          </a:bodyPr>
          <a:lstStyle/>
          <a:p>
            <a:pPr indent="0"/>
            <a:r>
              <a:rPr lang="en-US" sz="1800" b="1">
                <a:latin typeface="Times New Roman" panose="02020603050405020304" charset="0"/>
                <a:ea typeface="宋体" panose="02010600030101010101" pitchFamily="2" charset="-122"/>
              </a:rPr>
              <a:t> Hardware Test Environment</a:t>
            </a:r>
            <a:endParaRPr lang="en-US" altLang="en-US" sz="1800" b="1">
              <a:latin typeface="Times New Roman" panose="02020603050405020304" charset="0"/>
              <a:ea typeface="宋体" panose="02010600030101010101" pitchFamily="2" charset="-122"/>
            </a:endParaRPr>
          </a:p>
        </p:txBody>
      </p:sp>
      <p:graphicFrame>
        <p:nvGraphicFramePr>
          <p:cNvPr id="4" name="表格 3"/>
          <p:cNvGraphicFramePr/>
          <p:nvPr>
            <p:custDataLst>
              <p:tags r:id="rId1"/>
            </p:custDataLst>
          </p:nvPr>
        </p:nvGraphicFramePr>
        <p:xfrm>
          <a:off x="476250" y="1739265"/>
          <a:ext cx="3327400" cy="2539365"/>
        </p:xfrm>
        <a:graphic>
          <a:graphicData uri="http://schemas.openxmlformats.org/drawingml/2006/table">
            <a:tbl>
              <a:tblPr/>
              <a:tblGrid>
                <a:gridCol w="1071245">
                  <a:extLst>
                    <a:ext uri="{9D8B030D-6E8A-4147-A177-3AD203B41FA5}">
                      <a16:colId xmlns:a16="http://schemas.microsoft.com/office/drawing/2014/main" val="20000"/>
                    </a:ext>
                  </a:extLst>
                </a:gridCol>
                <a:gridCol w="2256155">
                  <a:extLst>
                    <a:ext uri="{9D8B030D-6E8A-4147-A177-3AD203B41FA5}">
                      <a16:colId xmlns:a16="http://schemas.microsoft.com/office/drawing/2014/main" val="20001"/>
                    </a:ext>
                  </a:extLst>
                </a:gridCol>
              </a:tblGrid>
              <a:tr h="846455">
                <a:tc>
                  <a:txBody>
                    <a:bodyPr/>
                    <a:lstStyle/>
                    <a:p>
                      <a:pPr indent="0" algn="ctr">
                        <a:buNone/>
                      </a:pPr>
                      <a:r>
                        <a:rPr lang="en-US" sz="1200" b="1">
                          <a:latin typeface="Times New Roman" panose="02020603050405020304" charset="0"/>
                          <a:cs typeface="Times New Roman" panose="02020603050405020304" charset="0"/>
                        </a:rPr>
                        <a:t>CPU</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0">
                          <a:latin typeface="Times New Roman" panose="02020603050405020304" charset="0"/>
                          <a:cs typeface="Times New Roman" panose="02020603050405020304" charset="0"/>
                        </a:rPr>
                        <a:t>12th Gen Intel(R) Core(TM) i5-12500H 2.50GHz</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64515">
                <a:tc>
                  <a:txBody>
                    <a:bodyPr/>
                    <a:lstStyle/>
                    <a:p>
                      <a:pPr indent="0" algn="ctr">
                        <a:buNone/>
                      </a:pPr>
                      <a:r>
                        <a:rPr lang="en-US" sz="1200" b="1">
                          <a:latin typeface="Times New Roman" panose="02020603050405020304" charset="0"/>
                          <a:cs typeface="Times New Roman" panose="02020603050405020304" charset="0"/>
                        </a:rPr>
                        <a:t>Operating System</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0">
                          <a:latin typeface="Times New Roman" panose="02020603050405020304" charset="0"/>
                          <a:cs typeface="Times New Roman" panose="02020603050405020304" charset="0"/>
                        </a:rPr>
                        <a:t>Windows 11</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281940">
                <a:tc>
                  <a:txBody>
                    <a:bodyPr/>
                    <a:lstStyle/>
                    <a:p>
                      <a:pPr indent="0" algn="ctr">
                        <a:buNone/>
                      </a:pPr>
                      <a:r>
                        <a:rPr lang="en-US" sz="1200" b="1">
                          <a:latin typeface="Times New Roman" panose="02020603050405020304" charset="0"/>
                          <a:cs typeface="Times New Roman" panose="02020603050405020304" charset="0"/>
                        </a:rPr>
                        <a:t>Memory</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0">
                          <a:solidFill>
                            <a:srgbClr val="000000"/>
                          </a:solidFill>
                          <a:latin typeface="Times New Roman" panose="02020603050405020304" charset="0"/>
                          <a:cs typeface="Times New Roman" panose="02020603050405020304" charset="0"/>
                        </a:rPr>
                        <a:t>16GB</a:t>
                      </a:r>
                      <a:endParaRPr lang="en-US" alt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281940">
                <a:tc>
                  <a:txBody>
                    <a:bodyPr/>
                    <a:lstStyle/>
                    <a:p>
                      <a:pPr indent="0" algn="ctr">
                        <a:buNone/>
                      </a:pPr>
                      <a:r>
                        <a:rPr lang="en-US" sz="1200" b="1">
                          <a:latin typeface="Times New Roman" panose="02020603050405020304" charset="0"/>
                          <a:cs typeface="Times New Roman" panose="02020603050405020304" charset="0"/>
                        </a:rPr>
                        <a:t>Hard drive</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0">
                          <a:latin typeface="Times New Roman" panose="02020603050405020304" charset="0"/>
                          <a:cs typeface="Times New Roman" panose="02020603050405020304" charset="0"/>
                        </a:rPr>
                        <a:t>512GB</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64515">
                <a:tc>
                  <a:txBody>
                    <a:bodyPr/>
                    <a:lstStyle/>
                    <a:p>
                      <a:pPr indent="0" algn="ctr">
                        <a:buNone/>
                      </a:pPr>
                      <a:r>
                        <a:rPr lang="en-US" sz="1200" b="1">
                          <a:latin typeface="Times New Roman" panose="02020603050405020304" charset="0"/>
                          <a:cs typeface="Times New Roman" panose="02020603050405020304" charset="0"/>
                        </a:rPr>
                        <a:t>Video card</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0">
                          <a:latin typeface="Times New Roman" panose="02020603050405020304" charset="0"/>
                          <a:cs typeface="Times New Roman" panose="02020603050405020304" charset="0"/>
                        </a:rPr>
                        <a:t>NVIDIA GeForceRTX 3060</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
        <p:nvSpPr>
          <p:cNvPr id="6" name="文本框 5"/>
          <p:cNvSpPr txBox="1"/>
          <p:nvPr/>
        </p:nvSpPr>
        <p:spPr>
          <a:xfrm>
            <a:off x="4658995" y="1243965"/>
            <a:ext cx="5080000" cy="368300"/>
          </a:xfrm>
          <a:prstGeom prst="rect">
            <a:avLst/>
          </a:prstGeom>
          <a:noFill/>
          <a:ln w="9525">
            <a:noFill/>
          </a:ln>
        </p:spPr>
        <p:txBody>
          <a:bodyPr>
            <a:spAutoFit/>
          </a:bodyPr>
          <a:lstStyle/>
          <a:p>
            <a:pPr indent="0"/>
            <a:r>
              <a:rPr lang="en-US" sz="1800" b="1">
                <a:latin typeface="Times New Roman" panose="02020603050405020304" charset="0"/>
                <a:ea typeface="宋体" panose="02010600030101010101" pitchFamily="2" charset="-122"/>
              </a:rPr>
              <a:t> Software Test Environment</a:t>
            </a:r>
            <a:endParaRPr lang="en-US" altLang="en-US" sz="1800" b="1">
              <a:latin typeface="Times New Roman" panose="02020603050405020304" charset="0"/>
              <a:ea typeface="宋体" panose="02010600030101010101" pitchFamily="2" charset="-122"/>
            </a:endParaRPr>
          </a:p>
        </p:txBody>
      </p:sp>
      <p:graphicFrame>
        <p:nvGraphicFramePr>
          <p:cNvPr id="7" name="表格 6"/>
          <p:cNvGraphicFramePr/>
          <p:nvPr>
            <p:custDataLst>
              <p:tags r:id="rId2"/>
            </p:custDataLst>
          </p:nvPr>
        </p:nvGraphicFramePr>
        <p:xfrm>
          <a:off x="4754880" y="1739265"/>
          <a:ext cx="3125470" cy="2539365"/>
        </p:xfrm>
        <a:graphic>
          <a:graphicData uri="http://schemas.openxmlformats.org/drawingml/2006/table">
            <a:tbl>
              <a:tblPr/>
              <a:tblGrid>
                <a:gridCol w="1005840">
                  <a:extLst>
                    <a:ext uri="{9D8B030D-6E8A-4147-A177-3AD203B41FA5}">
                      <a16:colId xmlns:a16="http://schemas.microsoft.com/office/drawing/2014/main" val="20000"/>
                    </a:ext>
                  </a:extLst>
                </a:gridCol>
                <a:gridCol w="2119630">
                  <a:extLst>
                    <a:ext uri="{9D8B030D-6E8A-4147-A177-3AD203B41FA5}">
                      <a16:colId xmlns:a16="http://schemas.microsoft.com/office/drawing/2014/main" val="20001"/>
                    </a:ext>
                  </a:extLst>
                </a:gridCol>
              </a:tblGrid>
              <a:tr h="762000">
                <a:tc>
                  <a:txBody>
                    <a:bodyPr/>
                    <a:lstStyle/>
                    <a:p>
                      <a:pPr indent="0" algn="ctr">
                        <a:buNone/>
                      </a:pPr>
                      <a:r>
                        <a:rPr lang="en-US" sz="1200" b="1">
                          <a:latin typeface="Times New Roman" panose="02020603050405020304" charset="0"/>
                          <a:cs typeface="Times New Roman" panose="02020603050405020304" charset="0"/>
                        </a:rPr>
                        <a:t>Software requirements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Purpose</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extLst>
                  <a:ext uri="{0D108BD9-81ED-4DB2-BD59-A6C34878D82A}">
                    <a16:rowId xmlns:a16="http://schemas.microsoft.com/office/drawing/2014/main" val="10000"/>
                  </a:ext>
                </a:extLst>
              </a:tr>
              <a:tr h="761365">
                <a:tc>
                  <a:txBody>
                    <a:bodyPr/>
                    <a:lstStyle/>
                    <a:p>
                      <a:pPr indent="0" algn="ctr">
                        <a:buNone/>
                      </a:pPr>
                      <a:r>
                        <a:rPr lang="en-US" sz="1200" b="0">
                          <a:latin typeface="Times New Roman" panose="02020603050405020304" charset="0"/>
                          <a:cs typeface="Times New Roman" panose="02020603050405020304" charset="0"/>
                        </a:rPr>
                        <a:t>Pycharm</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200" b="0">
                          <a:latin typeface="Times New Roman" panose="02020603050405020304" charset="0"/>
                          <a:cs typeface="Times New Roman" panose="02020603050405020304" charset="0"/>
                        </a:rPr>
                        <a:t>Write back-end code that identifies the number of people algorithm</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016000">
                <a:tc>
                  <a:txBody>
                    <a:bodyPr/>
                    <a:lstStyle/>
                    <a:p>
                      <a:pPr indent="0" algn="ctr">
                        <a:buNone/>
                      </a:pPr>
                      <a:r>
                        <a:rPr lang="en-US" sz="1200" b="0">
                          <a:latin typeface="Times New Roman" panose="02020603050405020304" charset="0"/>
                          <a:cs typeface="Times New Roman" panose="02020603050405020304" charset="0"/>
                        </a:rPr>
                        <a:t>Wechat developer tools</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200" b="0">
                          <a:latin typeface="Times New Roman" panose="02020603050405020304" charset="0"/>
                          <a:cs typeface="Times New Roman" panose="02020603050405020304" charset="0"/>
                        </a:rPr>
                        <a:t>Design the front-end wechat mini program interface of intelligent campus small assistant</a:t>
                      </a:r>
                      <a:endParaRPr lang="en-US" altLang="en-US" sz="12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Tree>
  </p:cSld>
  <p:clrMapOvr>
    <a:masterClrMapping/>
  </p:clrMapOvr>
  <p:transition spd="slow">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nvSpPr>
        <p:spPr>
          <a:xfrm>
            <a:off x="2032000" y="-4013200"/>
            <a:ext cx="5080000" cy="368300"/>
          </a:xfrm>
          <a:prstGeom prst="rect">
            <a:avLst/>
          </a:prstGeom>
          <a:noFill/>
          <a:ln w="9525">
            <a:noFill/>
          </a:ln>
        </p:spPr>
        <p:txBody>
          <a:bodyPr>
            <a:spAutoFit/>
          </a:bodyPr>
          <a:lstStyle/>
          <a:p>
            <a:pPr marL="381000" indent="-381000"/>
            <a:r>
              <a:rPr lang="en-US" sz="1800" b="1">
                <a:latin typeface="Times New Roman" panose="02020603050405020304" charset="0"/>
                <a:ea typeface="宋体" panose="02010600030101010101" pitchFamily="2" charset="-122"/>
              </a:rPr>
              <a:t>1.2 And specific test cases</a:t>
            </a:r>
            <a:endParaRPr lang="en-US" altLang="en-US" sz="1800" b="1">
              <a:latin typeface="Times New Roman" panose="02020603050405020304" charset="0"/>
              <a:ea typeface="宋体" panose="02010600030101010101" pitchFamily="2" charset="-122"/>
            </a:endParaRPr>
          </a:p>
        </p:txBody>
      </p:sp>
      <p:graphicFrame>
        <p:nvGraphicFramePr>
          <p:cNvPr id="8" name="表格 7"/>
          <p:cNvGraphicFramePr/>
          <p:nvPr>
            <p:custDataLst>
              <p:tags r:id="rId1"/>
            </p:custDataLst>
            <p:extLst>
              <p:ext uri="{D42A27DB-BD31-4B8C-83A1-F6EECF244321}">
                <p14:modId xmlns:p14="http://schemas.microsoft.com/office/powerpoint/2010/main" val="263918761"/>
              </p:ext>
            </p:extLst>
          </p:nvPr>
        </p:nvGraphicFramePr>
        <p:xfrm>
          <a:off x="584200" y="698500"/>
          <a:ext cx="8102600" cy="3309620"/>
        </p:xfrm>
        <a:graphic>
          <a:graphicData uri="http://schemas.openxmlformats.org/drawingml/2006/table">
            <a:tbl>
              <a:tblPr/>
              <a:tblGrid>
                <a:gridCol w="822960">
                  <a:extLst>
                    <a:ext uri="{9D8B030D-6E8A-4147-A177-3AD203B41FA5}">
                      <a16:colId xmlns:a16="http://schemas.microsoft.com/office/drawing/2014/main" val="20000"/>
                    </a:ext>
                  </a:extLst>
                </a:gridCol>
                <a:gridCol w="1031875">
                  <a:extLst>
                    <a:ext uri="{9D8B030D-6E8A-4147-A177-3AD203B41FA5}">
                      <a16:colId xmlns:a16="http://schemas.microsoft.com/office/drawing/2014/main" val="20001"/>
                    </a:ext>
                  </a:extLst>
                </a:gridCol>
                <a:gridCol w="1018540">
                  <a:extLst>
                    <a:ext uri="{9D8B030D-6E8A-4147-A177-3AD203B41FA5}">
                      <a16:colId xmlns:a16="http://schemas.microsoft.com/office/drawing/2014/main" val="20002"/>
                    </a:ext>
                  </a:extLst>
                </a:gridCol>
                <a:gridCol w="1163955">
                  <a:extLst>
                    <a:ext uri="{9D8B030D-6E8A-4147-A177-3AD203B41FA5}">
                      <a16:colId xmlns:a16="http://schemas.microsoft.com/office/drawing/2014/main" val="20003"/>
                    </a:ext>
                  </a:extLst>
                </a:gridCol>
                <a:gridCol w="1018540">
                  <a:extLst>
                    <a:ext uri="{9D8B030D-6E8A-4147-A177-3AD203B41FA5}">
                      <a16:colId xmlns:a16="http://schemas.microsoft.com/office/drawing/2014/main" val="20004"/>
                    </a:ext>
                  </a:extLst>
                </a:gridCol>
                <a:gridCol w="1328420">
                  <a:extLst>
                    <a:ext uri="{9D8B030D-6E8A-4147-A177-3AD203B41FA5}">
                      <a16:colId xmlns:a16="http://schemas.microsoft.com/office/drawing/2014/main" val="20005"/>
                    </a:ext>
                  </a:extLst>
                </a:gridCol>
                <a:gridCol w="871855">
                  <a:extLst>
                    <a:ext uri="{9D8B030D-6E8A-4147-A177-3AD203B41FA5}">
                      <a16:colId xmlns:a16="http://schemas.microsoft.com/office/drawing/2014/main" val="20006"/>
                    </a:ext>
                  </a:extLst>
                </a:gridCol>
                <a:gridCol w="846455">
                  <a:extLst>
                    <a:ext uri="{9D8B030D-6E8A-4147-A177-3AD203B41FA5}">
                      <a16:colId xmlns:a16="http://schemas.microsoft.com/office/drawing/2014/main" val="20007"/>
                    </a:ext>
                  </a:extLst>
                </a:gridCol>
              </a:tblGrid>
              <a:tr h="701675">
                <a:tc>
                  <a:txBody>
                    <a:bodyPr/>
                    <a:lstStyle/>
                    <a:p>
                      <a:pPr indent="0" algn="ctr">
                        <a:buNone/>
                      </a:pPr>
                      <a:r>
                        <a:rPr lang="en-US" sz="700" b="1">
                          <a:latin typeface="Times New Roman" panose="02020603050405020304" charset="0"/>
                          <a:cs typeface="Times New Roman" panose="02020603050405020304" charset="0"/>
                        </a:rPr>
                        <a:t>Test case No</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Function points</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Preconditions</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Performing steps</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Expected results</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Purpose of the use case</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Degree of importance</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tc>
                  <a:txBody>
                    <a:bodyPr/>
                    <a:lstStyle/>
                    <a:p>
                      <a:pPr indent="0" algn="ctr">
                        <a:buNone/>
                      </a:pPr>
                      <a:r>
                        <a:rPr lang="en-US" sz="700" b="1">
                          <a:latin typeface="Times New Roman" panose="02020603050405020304" charset="0"/>
                          <a:cs typeface="Times New Roman" panose="02020603050405020304" charset="0"/>
                        </a:rPr>
                        <a:t>Execute use case test results</a:t>
                      </a:r>
                      <a:endParaRPr lang="en-US" altLang="en-US" sz="7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solidFill>
                      <a:srgbClr val="BFBFBF"/>
                    </a:solidFill>
                  </a:tcPr>
                </a:tc>
                <a:extLst>
                  <a:ext uri="{0D108BD9-81ED-4DB2-BD59-A6C34878D82A}">
                    <a16:rowId xmlns:a16="http://schemas.microsoft.com/office/drawing/2014/main" val="10000"/>
                  </a:ext>
                </a:extLst>
              </a:tr>
              <a:tr h="902335">
                <a:tc>
                  <a:txBody>
                    <a:bodyPr/>
                    <a:lstStyle/>
                    <a:p>
                      <a:pPr indent="0" algn="ctr">
                        <a:buNone/>
                      </a:pPr>
                      <a:r>
                        <a:rPr lang="en-US" altLang="en-US" sz="700" b="0" dirty="0">
                          <a:latin typeface="Times New Roman" panose="02020603050405020304" charset="0"/>
                          <a:ea typeface="Times New Roman" panose="02020603050405020304" charset="0"/>
                          <a:cs typeface="Times New Roman" panose="02020603050405020304" charset="0"/>
                        </a:rPr>
                        <a:t>1</a:t>
                      </a: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solidFill>
                            <a:srgbClr val="000000"/>
                          </a:solidFill>
                          <a:latin typeface="Times New Roman" panose="02020603050405020304" charset="0"/>
                          <a:cs typeface="Times New Roman" panose="02020603050405020304" charset="0"/>
                        </a:rPr>
                        <a:t>Number of people tested</a:t>
                      </a:r>
                      <a:endParaRPr lang="en-US" altLang="en-US" sz="700" b="0" dirty="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a:latin typeface="Times New Roman" panose="02020603050405020304" charset="0"/>
                          <a:cs typeface="Times New Roman" panose="02020603050405020304" charset="0"/>
                        </a:rPr>
                        <a:t>The user goes to the applet page</a:t>
                      </a:r>
                      <a:endParaRPr lang="en-US" altLang="en-US" sz="700" b="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latin typeface="Times New Roman" panose="02020603050405020304" charset="0"/>
                          <a:cs typeface="Times New Roman" panose="02020603050405020304" charset="0"/>
                        </a:rPr>
                        <a:t>Enter the playground test image on an overcast day</a:t>
                      </a:r>
                      <a:endParaRPr lang="en-US" altLang="en-US" sz="700" b="0" dirty="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latin typeface="Times New Roman" panose="02020603050405020304" charset="0"/>
                          <a:cs typeface="Times New Roman" panose="02020603050405020304" charset="0"/>
                        </a:rPr>
                        <a:t>The number of people included in the test image should be the same as the number returned by the applet</a:t>
                      </a:r>
                      <a:endParaRPr lang="en-US" altLang="en-US" sz="700" b="0" dirty="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latin typeface="Times New Roman" panose="02020603050405020304" charset="0"/>
                          <a:cs typeface="Times New Roman" panose="02020603050405020304" charset="0"/>
                        </a:rPr>
                        <a:t>Test the accuracy of the number recognition algorithm</a:t>
                      </a:r>
                      <a:endParaRPr lang="en-US" altLang="en-US" sz="700" b="0" dirty="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latin typeface="Times New Roman" panose="02020603050405020304" charset="0"/>
                          <a:cs typeface="Times New Roman" panose="02020603050405020304" charset="0"/>
                        </a:rPr>
                        <a:t>high</a:t>
                      </a:r>
                      <a:endParaRPr lang="en-US" altLang="en-US" sz="700" b="0" dirty="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tc>
                  <a:txBody>
                    <a:bodyPr/>
                    <a:lstStyle/>
                    <a:p>
                      <a:pPr indent="0">
                        <a:buNone/>
                      </a:pPr>
                      <a:r>
                        <a:rPr lang="en-US" sz="700" b="0" dirty="0">
                          <a:latin typeface="Times New Roman" panose="02020603050405020304" charset="0"/>
                          <a:cs typeface="Times New Roman" panose="02020603050405020304" charset="0"/>
                        </a:rPr>
                        <a:t>Through</a:t>
                      </a:r>
                      <a:endParaRPr lang="en-US" altLang="en-US" sz="700" b="0" dirty="0">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lgn="ctr">
                      <a:solidFill>
                        <a:srgbClr val="08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705610">
                <a:tc>
                  <a:txBody>
                    <a:bodyPr/>
                    <a:lstStyle/>
                    <a:p>
                      <a:pPr indent="127000" algn="ctr">
                        <a:lnSpc>
                          <a:spcPct val="120000"/>
                        </a:lnSpc>
                        <a:spcBef>
                          <a:spcPts val="780"/>
                        </a:spcBef>
                      </a:pPr>
                      <a:r>
                        <a:rPr lang="en-US" sz="900" kern="100">
                          <a:effectLst/>
                          <a:latin typeface="Times New Roman" panose="02020603050405020304" pitchFamily="18" charset="0"/>
                          <a:ea typeface="Times New Roman" panose="02020603050405020304" pitchFamily="18" charset="0"/>
                        </a:rPr>
                        <a:t>2</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gn="ctr">
                        <a:lnSpc>
                          <a:spcPct val="120000"/>
                        </a:lnSpc>
                      </a:pPr>
                      <a:r>
                        <a:rPr lang="en-US" sz="900" kern="100">
                          <a:effectLst/>
                          <a:latin typeface="Times New Roman" panose="02020603050405020304" pitchFamily="18" charset="0"/>
                          <a:ea typeface="Times New Roman" panose="02020603050405020304" pitchFamily="18" charset="0"/>
                        </a:rPr>
                        <a:t>Number of people tested</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900" kern="100">
                          <a:effectLst/>
                          <a:latin typeface="Times New Roman" panose="02020603050405020304" pitchFamily="18" charset="0"/>
                          <a:ea typeface="Times New Roman" panose="02020603050405020304" pitchFamily="18" charset="0"/>
                        </a:rPr>
                        <a:t>The user goes to the applet page</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900" kern="100">
                          <a:effectLst/>
                          <a:latin typeface="Times New Roman" panose="02020603050405020304" pitchFamily="18" charset="0"/>
                          <a:ea typeface="Times New Roman" panose="02020603050405020304" pitchFamily="18" charset="0"/>
                        </a:rPr>
                        <a:t>Enter the playground test image on an </a:t>
                      </a:r>
                      <a:r>
                        <a:rPr lang="en-US" sz="900" kern="100">
                          <a:effectLst/>
                          <a:latin typeface="Times New Roman" panose="02020603050405020304" pitchFamily="18" charset="0"/>
                          <a:ea typeface="等线" panose="02010600030101010101" pitchFamily="2" charset="-122"/>
                        </a:rPr>
                        <a:t>night</a:t>
                      </a:r>
                      <a:r>
                        <a:rPr lang="en-US" sz="900" kern="100">
                          <a:effectLst/>
                          <a:latin typeface="Times New Roman" panose="02020603050405020304" pitchFamily="18" charset="0"/>
                          <a:ea typeface="Times New Roman" panose="02020603050405020304" pitchFamily="18" charset="0"/>
                        </a:rPr>
                        <a:t> day</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spcBef>
                          <a:spcPts val="780"/>
                        </a:spcBef>
                      </a:pPr>
                      <a:r>
                        <a:rPr lang="en-US" sz="900" kern="100">
                          <a:effectLst/>
                          <a:latin typeface="Times New Roman" panose="02020603050405020304" pitchFamily="18" charset="0"/>
                          <a:ea typeface="Times New Roman" panose="02020603050405020304" pitchFamily="18" charset="0"/>
                        </a:rPr>
                        <a:t>The number of people included in the test image should be the same as the number returned by the applet</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spcBef>
                          <a:spcPts val="780"/>
                        </a:spcBef>
                      </a:pPr>
                      <a:r>
                        <a:rPr lang="en-US" sz="900" kern="100">
                          <a:effectLst/>
                          <a:latin typeface="Times New Roman" panose="02020603050405020304" pitchFamily="18" charset="0"/>
                          <a:ea typeface="Times New Roman" panose="02020603050405020304" pitchFamily="18" charset="0"/>
                        </a:rPr>
                        <a:t>Test the accuracy of the number recognition algorithm</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900" kern="100">
                          <a:effectLst/>
                          <a:latin typeface="Times New Roman" panose="02020603050405020304" pitchFamily="18" charset="0"/>
                          <a:ea typeface="Times New Roman" panose="02020603050405020304" pitchFamily="18" charset="0"/>
                        </a:rPr>
                        <a:t>high</a:t>
                      </a:r>
                      <a:endParaRPr lang="zh-CN" sz="9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900" kern="100" dirty="0">
                          <a:effectLst/>
                          <a:latin typeface="Times New Roman" panose="02020603050405020304" pitchFamily="18" charset="0"/>
                          <a:ea typeface="Times New Roman" panose="02020603050405020304" pitchFamily="18" charset="0"/>
                        </a:rPr>
                        <a:t>Through</a:t>
                      </a:r>
                      <a:endParaRPr lang="zh-CN" sz="900" kern="100" dirty="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lgn="ctr">
                      <a:solidFill>
                        <a:srgbClr val="080000"/>
                      </a:solidFill>
                      <a:prstDash val="solid"/>
                      <a:roun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bl>
          </a:graphicData>
        </a:graphic>
      </p:graphicFrame>
    </p:spTree>
  </p:cSld>
  <p:clrMapOvr>
    <a:masterClrMapping/>
  </p:clrMapOvr>
  <p:transition spd="slow">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24]Forrest Gump - Suite Forrest Gump.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0399" y="90114"/>
            <a:ext cx="304800" cy="304800"/>
          </a:xfrm>
          <a:prstGeom prst="rect">
            <a:avLst/>
          </a:prstGeom>
        </p:spPr>
      </p:pic>
      <p:sp>
        <p:nvSpPr>
          <p:cNvPr id="23" name="矩形 22"/>
          <p:cNvSpPr/>
          <p:nvPr/>
        </p:nvSpPr>
        <p:spPr>
          <a:xfrm>
            <a:off x="1241425" y="1416685"/>
            <a:ext cx="7249795" cy="1299210"/>
          </a:xfrm>
          <a:prstGeom prst="rect">
            <a:avLst/>
          </a:prstGeom>
        </p:spPr>
        <p:txBody>
          <a:bodyPr wrap="square" lIns="68580" tIns="34290" rIns="68580" bIns="34290">
            <a:spAutoFit/>
          </a:bodyPr>
          <a:lstStyle/>
          <a:p>
            <a:r>
              <a:rPr lang="en-US" altLang="zh-CN" sz="4000" b="1" dirty="0">
                <a:solidFill>
                  <a:srgbClr val="071F65"/>
                </a:solidFill>
                <a:latin typeface="+mj-ea"/>
                <a:ea typeface="+mj-ea"/>
              </a:rPr>
              <a:t>1    Program demonstration &amp;   function introduction </a:t>
            </a:r>
          </a:p>
        </p:txBody>
      </p:sp>
      <p:cxnSp>
        <p:nvCxnSpPr>
          <p:cNvPr id="24" name="直接连接符 23"/>
          <p:cNvCxnSpPr/>
          <p:nvPr/>
        </p:nvCxnSpPr>
        <p:spPr>
          <a:xfrm flipH="1">
            <a:off x="1725930" y="2877185"/>
            <a:ext cx="62807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audio>
              <p:cMediaNode vol="0" mute="1">
                <p:cTn id="2" fill="hold" display="0">
                  <p:stCondLst>
                    <p:cond delay="indefinite"/>
                  </p:stCondLst>
                  <p:endCondLst>
                    <p:cond evt="onStopAudio" delay="0">
                      <p:tgtEl>
                        <p:sldTgt/>
                      </p:tgtEl>
                    </p:cond>
                  </p:endCondLst>
                </p:cTn>
                <p:tgtEl>
                  <p:spTgt spid="1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188" y="177842"/>
            <a:ext cx="272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testing</a:t>
            </a:r>
            <a:r>
              <a:rPr lang="en-US" altLang="zh-CN" sz="2400" b="1" dirty="0">
                <a:solidFill>
                  <a:schemeClr val="accent1"/>
                </a:solidFill>
                <a:latin typeface="Arial" panose="020B0604020202020204" pitchFamily="34" charset="0"/>
              </a:rPr>
              <a:t>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5" name="六边形 4"/>
          <p:cNvSpPr/>
          <p:nvPr/>
        </p:nvSpPr>
        <p:spPr>
          <a:xfrm>
            <a:off x="3462020" y="821690"/>
            <a:ext cx="2246630" cy="790575"/>
          </a:xfrm>
          <a:prstGeom prst="hexagon">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0" name="文本框 99"/>
          <p:cNvSpPr txBox="1"/>
          <p:nvPr/>
        </p:nvSpPr>
        <p:spPr>
          <a:xfrm>
            <a:off x="2032000" y="-4013200"/>
            <a:ext cx="5080000" cy="368300"/>
          </a:xfrm>
          <a:prstGeom prst="rect">
            <a:avLst/>
          </a:prstGeom>
          <a:noFill/>
          <a:ln w="9525">
            <a:noFill/>
          </a:ln>
        </p:spPr>
        <p:txBody>
          <a:bodyPr>
            <a:spAutoFit/>
          </a:bodyPr>
          <a:lstStyle/>
          <a:p>
            <a:pPr marL="381000" indent="-381000"/>
            <a:r>
              <a:rPr lang="en-US" sz="1800" b="1">
                <a:latin typeface="Times New Roman" panose="02020603050405020304" charset="0"/>
                <a:ea typeface="宋体" panose="02010600030101010101" pitchFamily="2" charset="-122"/>
              </a:rPr>
              <a:t>1.2 And specific test cases</a:t>
            </a:r>
            <a:endParaRPr lang="en-US" altLang="en-US" sz="1800" b="1">
              <a:latin typeface="Times New Roman" panose="02020603050405020304" charset="0"/>
              <a:ea typeface="宋体" panose="02010600030101010101" pitchFamily="2" charset="-122"/>
            </a:endParaRPr>
          </a:p>
        </p:txBody>
      </p:sp>
      <p:graphicFrame>
        <p:nvGraphicFramePr>
          <p:cNvPr id="3" name="表格 2"/>
          <p:cNvGraphicFramePr/>
          <p:nvPr>
            <p:custDataLst>
              <p:tags r:id="rId1"/>
            </p:custDataLst>
          </p:nvPr>
        </p:nvGraphicFramePr>
        <p:xfrm>
          <a:off x="568325" y="636905"/>
          <a:ext cx="8281670" cy="770890"/>
        </p:xfrm>
        <a:graphic>
          <a:graphicData uri="http://schemas.openxmlformats.org/drawingml/2006/table">
            <a:tbl>
              <a:tblPr/>
              <a:tblGrid>
                <a:gridCol w="840740">
                  <a:extLst>
                    <a:ext uri="{9D8B030D-6E8A-4147-A177-3AD203B41FA5}">
                      <a16:colId xmlns:a16="http://schemas.microsoft.com/office/drawing/2014/main" val="20000"/>
                    </a:ext>
                  </a:extLst>
                </a:gridCol>
                <a:gridCol w="1056640">
                  <a:extLst>
                    <a:ext uri="{9D8B030D-6E8A-4147-A177-3AD203B41FA5}">
                      <a16:colId xmlns:a16="http://schemas.microsoft.com/office/drawing/2014/main" val="20001"/>
                    </a:ext>
                  </a:extLst>
                </a:gridCol>
                <a:gridCol w="1039495">
                  <a:extLst>
                    <a:ext uri="{9D8B030D-6E8A-4147-A177-3AD203B41FA5}">
                      <a16:colId xmlns:a16="http://schemas.microsoft.com/office/drawing/2014/main" val="20002"/>
                    </a:ext>
                  </a:extLst>
                </a:gridCol>
                <a:gridCol w="1189355">
                  <a:extLst>
                    <a:ext uri="{9D8B030D-6E8A-4147-A177-3AD203B41FA5}">
                      <a16:colId xmlns:a16="http://schemas.microsoft.com/office/drawing/2014/main" val="20003"/>
                    </a:ext>
                  </a:extLst>
                </a:gridCol>
                <a:gridCol w="1040765">
                  <a:extLst>
                    <a:ext uri="{9D8B030D-6E8A-4147-A177-3AD203B41FA5}">
                      <a16:colId xmlns:a16="http://schemas.microsoft.com/office/drawing/2014/main" val="20004"/>
                    </a:ext>
                  </a:extLst>
                </a:gridCol>
                <a:gridCol w="1358265">
                  <a:extLst>
                    <a:ext uri="{9D8B030D-6E8A-4147-A177-3AD203B41FA5}">
                      <a16:colId xmlns:a16="http://schemas.microsoft.com/office/drawing/2014/main" val="20005"/>
                    </a:ext>
                  </a:extLst>
                </a:gridCol>
                <a:gridCol w="890270">
                  <a:extLst>
                    <a:ext uri="{9D8B030D-6E8A-4147-A177-3AD203B41FA5}">
                      <a16:colId xmlns:a16="http://schemas.microsoft.com/office/drawing/2014/main" val="20006"/>
                    </a:ext>
                  </a:extLst>
                </a:gridCol>
                <a:gridCol w="866140">
                  <a:extLst>
                    <a:ext uri="{9D8B030D-6E8A-4147-A177-3AD203B41FA5}">
                      <a16:colId xmlns:a16="http://schemas.microsoft.com/office/drawing/2014/main" val="20007"/>
                    </a:ext>
                  </a:extLst>
                </a:gridCol>
              </a:tblGrid>
              <a:tr h="770890">
                <a:tc>
                  <a:txBody>
                    <a:bodyPr/>
                    <a:lstStyle/>
                    <a:p>
                      <a:pPr indent="0" algn="ctr">
                        <a:buNone/>
                      </a:pPr>
                      <a:r>
                        <a:rPr lang="en-US" sz="1200" b="1">
                          <a:latin typeface="Times New Roman" panose="02020603050405020304" charset="0"/>
                          <a:cs typeface="Times New Roman" panose="02020603050405020304" charset="0"/>
                        </a:rPr>
                        <a:t>Test case No</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Function points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Preconditions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Performing steps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Expected results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Purpose of the use case</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Degree of importance</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tc>
                  <a:txBody>
                    <a:bodyPr/>
                    <a:lstStyle/>
                    <a:p>
                      <a:pPr indent="0" algn="ctr">
                        <a:buNone/>
                      </a:pPr>
                      <a:r>
                        <a:rPr lang="en-US" sz="1200" b="1">
                          <a:latin typeface="Times New Roman" panose="02020603050405020304" charset="0"/>
                          <a:cs typeface="Times New Roman" panose="02020603050405020304" charset="0"/>
                        </a:rPr>
                        <a:t>Execute use case test results</a:t>
                      </a:r>
                      <a:endParaRPr lang="en-US" altLang="en-US" sz="1200" b="1">
                        <a:latin typeface="Times New Roman" panose="02020603050405020304" charset="0"/>
                        <a:ea typeface="Times New Roman" panose="02020603050405020304" charset="0"/>
                        <a:cs typeface="Times New Roman" panose="02020603050405020304" charset="0"/>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FBFBF"/>
                    </a:solidFill>
                  </a:tcPr>
                </a:tc>
                <a:extLst>
                  <a:ext uri="{0D108BD9-81ED-4DB2-BD59-A6C34878D82A}">
                    <a16:rowId xmlns:a16="http://schemas.microsoft.com/office/drawing/2014/main" val="10000"/>
                  </a:ext>
                </a:extLst>
              </a:tr>
            </a:tbl>
          </a:graphicData>
        </a:graphic>
      </p:graphicFrame>
      <p:graphicFrame>
        <p:nvGraphicFramePr>
          <p:cNvPr id="4" name="表格 3"/>
          <p:cNvGraphicFramePr/>
          <p:nvPr>
            <p:extLst>
              <p:ext uri="{D42A27DB-BD31-4B8C-83A1-F6EECF244321}">
                <p14:modId xmlns:p14="http://schemas.microsoft.com/office/powerpoint/2010/main" val="1537862126"/>
              </p:ext>
            </p:extLst>
          </p:nvPr>
        </p:nvGraphicFramePr>
        <p:xfrm>
          <a:off x="568325" y="1428115"/>
          <a:ext cx="8281670" cy="1645920"/>
        </p:xfrm>
        <a:graphic>
          <a:graphicData uri="http://schemas.openxmlformats.org/drawingml/2006/table">
            <a:tbl>
              <a:tblPr/>
              <a:tblGrid>
                <a:gridCol w="840740">
                  <a:extLst>
                    <a:ext uri="{9D8B030D-6E8A-4147-A177-3AD203B41FA5}">
                      <a16:colId xmlns:a16="http://schemas.microsoft.com/office/drawing/2014/main" val="20000"/>
                    </a:ext>
                  </a:extLst>
                </a:gridCol>
                <a:gridCol w="1055370">
                  <a:extLst>
                    <a:ext uri="{9D8B030D-6E8A-4147-A177-3AD203B41FA5}">
                      <a16:colId xmlns:a16="http://schemas.microsoft.com/office/drawing/2014/main" val="20001"/>
                    </a:ext>
                  </a:extLst>
                </a:gridCol>
                <a:gridCol w="1041400">
                  <a:extLst>
                    <a:ext uri="{9D8B030D-6E8A-4147-A177-3AD203B41FA5}">
                      <a16:colId xmlns:a16="http://schemas.microsoft.com/office/drawing/2014/main" val="20002"/>
                    </a:ext>
                  </a:extLst>
                </a:gridCol>
                <a:gridCol w="1188720">
                  <a:extLst>
                    <a:ext uri="{9D8B030D-6E8A-4147-A177-3AD203B41FA5}">
                      <a16:colId xmlns:a16="http://schemas.microsoft.com/office/drawing/2014/main" val="20003"/>
                    </a:ext>
                  </a:extLst>
                </a:gridCol>
                <a:gridCol w="1041400">
                  <a:extLst>
                    <a:ext uri="{9D8B030D-6E8A-4147-A177-3AD203B41FA5}">
                      <a16:colId xmlns:a16="http://schemas.microsoft.com/office/drawing/2014/main" val="20004"/>
                    </a:ext>
                  </a:extLst>
                </a:gridCol>
                <a:gridCol w="1357630">
                  <a:extLst>
                    <a:ext uri="{9D8B030D-6E8A-4147-A177-3AD203B41FA5}">
                      <a16:colId xmlns:a16="http://schemas.microsoft.com/office/drawing/2014/main" val="20005"/>
                    </a:ext>
                  </a:extLst>
                </a:gridCol>
                <a:gridCol w="890270">
                  <a:extLst>
                    <a:ext uri="{9D8B030D-6E8A-4147-A177-3AD203B41FA5}">
                      <a16:colId xmlns:a16="http://schemas.microsoft.com/office/drawing/2014/main" val="20006"/>
                    </a:ext>
                  </a:extLst>
                </a:gridCol>
                <a:gridCol w="866140">
                  <a:extLst>
                    <a:ext uri="{9D8B030D-6E8A-4147-A177-3AD203B41FA5}">
                      <a16:colId xmlns:a16="http://schemas.microsoft.com/office/drawing/2014/main" val="20007"/>
                    </a:ext>
                  </a:extLst>
                </a:gridCol>
              </a:tblGrid>
              <a:tr h="1645920">
                <a:tc>
                  <a:txBody>
                    <a:bodyPr/>
                    <a:lstStyle/>
                    <a:p>
                      <a:pPr indent="127000" algn="ctr">
                        <a:lnSpc>
                          <a:spcPct val="120000"/>
                        </a:lnSpc>
                        <a:spcBef>
                          <a:spcPts val="780"/>
                        </a:spcBef>
                      </a:pPr>
                      <a:r>
                        <a:rPr lang="en-US" altLang="zh-CN" sz="1000" kern="100" dirty="0">
                          <a:effectLst/>
                          <a:latin typeface="Times New Roman" panose="02020603050405020304" pitchFamily="18" charset="0"/>
                          <a:ea typeface="宋体" panose="02010600030101010101" pitchFamily="2" charset="-122"/>
                        </a:rPr>
                        <a:t>3</a:t>
                      </a:r>
                      <a:endParaRPr lang="zh-CN" sz="1000" kern="100" dirty="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gn="ctr">
                        <a:lnSpc>
                          <a:spcPct val="120000"/>
                        </a:lnSpc>
                      </a:pPr>
                      <a:r>
                        <a:rPr lang="en-US" sz="1000" kern="100">
                          <a:solidFill>
                            <a:srgbClr val="000000"/>
                          </a:solidFill>
                          <a:effectLst/>
                          <a:latin typeface="Times New Roman" panose="02020603050405020304" pitchFamily="18" charset="0"/>
                          <a:ea typeface="Times New Roman" panose="02020603050405020304" pitchFamily="18" charset="0"/>
                        </a:rPr>
                        <a:t>Smart Recommendations</a:t>
                      </a:r>
                      <a:endParaRPr lang="zh-CN" sz="10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1000" kern="100">
                          <a:effectLst/>
                          <a:latin typeface="Times New Roman" panose="02020603050405020304" pitchFamily="18" charset="0"/>
                          <a:ea typeface="Times New Roman" panose="02020603050405020304" pitchFamily="18" charset="0"/>
                        </a:rPr>
                        <a:t>The user goes to the applet page</a:t>
                      </a:r>
                      <a:endParaRPr lang="zh-CN" sz="10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1000" kern="100">
                          <a:effectLst/>
                          <a:latin typeface="Times New Roman" panose="02020603050405020304" pitchFamily="18" charset="0"/>
                          <a:ea typeface="Times New Roman" panose="02020603050405020304" pitchFamily="18" charset="0"/>
                        </a:rPr>
                        <a:t>Click on [recommendations] to view recommendations</a:t>
                      </a:r>
                      <a:endParaRPr lang="zh-CN" sz="10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1000" kern="100">
                          <a:effectLst/>
                          <a:latin typeface="Times New Roman" panose="02020603050405020304" pitchFamily="18" charset="0"/>
                          <a:ea typeface="Times New Roman" panose="02020603050405020304" pitchFamily="18" charset="0"/>
                        </a:rPr>
                        <a:t>Return the venue with the most historical foot traffic in the recommendation</a:t>
                      </a:r>
                      <a:endParaRPr lang="zh-CN" sz="1000" kern="10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spcBef>
                          <a:spcPts val="780"/>
                        </a:spcBef>
                      </a:pPr>
                      <a:r>
                        <a:rPr lang="en-US" sz="1000" kern="100" dirty="0">
                          <a:effectLst/>
                          <a:latin typeface="Times New Roman" panose="02020603050405020304" pitchFamily="18" charset="0"/>
                          <a:ea typeface="Times New Roman" panose="02020603050405020304" pitchFamily="18" charset="0"/>
                        </a:rPr>
                        <a:t>Test whether the applet can recommend people to their favorite places based on historical data</a:t>
                      </a:r>
                      <a:endParaRPr lang="zh-CN" sz="1000" kern="100" dirty="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altLang="zh-CN" sz="1000" kern="100" dirty="0">
                          <a:effectLst/>
                          <a:latin typeface="Times New Roman" panose="02020603050405020304" pitchFamily="18" charset="0"/>
                          <a:ea typeface="宋体" panose="02010600030101010101" pitchFamily="2" charset="-122"/>
                        </a:rPr>
                        <a:t>medium</a:t>
                      </a:r>
                      <a:endParaRPr lang="zh-CN" sz="1000" kern="100" dirty="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127000">
                        <a:lnSpc>
                          <a:spcPct val="120000"/>
                        </a:lnSpc>
                      </a:pPr>
                      <a:r>
                        <a:rPr lang="en-US" sz="1000" kern="100" dirty="0">
                          <a:effectLst/>
                          <a:latin typeface="Times New Roman" panose="02020603050405020304" pitchFamily="18" charset="0"/>
                          <a:ea typeface="Times New Roman" panose="02020603050405020304" pitchFamily="18" charset="0"/>
                        </a:rPr>
                        <a:t>Don't pass</a:t>
                      </a:r>
                      <a:endParaRPr lang="zh-CN" sz="1000" kern="100" dirty="0">
                        <a:effectLst/>
                        <a:latin typeface="Times New Roman" panose="02020603050405020304" pitchFamily="18" charset="0"/>
                        <a:ea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bl>
          </a:graphicData>
        </a:graphic>
      </p:graphicFrame>
      <p:sp>
        <p:nvSpPr>
          <p:cNvPr id="6" name="文本框 5"/>
          <p:cNvSpPr txBox="1"/>
          <p:nvPr/>
        </p:nvSpPr>
        <p:spPr>
          <a:xfrm>
            <a:off x="414020" y="3408680"/>
            <a:ext cx="3048000" cy="929640"/>
          </a:xfrm>
          <a:prstGeom prst="rect">
            <a:avLst/>
          </a:prstGeom>
          <a:noFill/>
        </p:spPr>
        <p:txBody>
          <a:bodyPr wrap="square" rtlCol="0">
            <a:spAutoFit/>
          </a:bodyPr>
          <a:lstStyle/>
          <a:p>
            <a:pPr>
              <a:lnSpc>
                <a:spcPct val="130000"/>
              </a:lnSpc>
            </a:pPr>
            <a:r>
              <a:rPr lang="en-US" altLang="zh-CN" sz="1400" dirty="0">
                <a:latin typeface="Arial" panose="020B0604020202020204" pitchFamily="34" charset="0"/>
                <a:ea typeface="微软雅黑" panose="020B0503020204020204" pitchFamily="34" charset="-122"/>
              </a:rPr>
              <a:t>two number of people cases</a:t>
            </a:r>
          </a:p>
          <a:p>
            <a:pPr>
              <a:lnSpc>
                <a:spcPct val="130000"/>
              </a:lnSpc>
            </a:pPr>
            <a:r>
              <a:rPr lang="en-US" altLang="zh-CN" sz="1400" dirty="0">
                <a:latin typeface="Arial" panose="020B0604020202020204" pitchFamily="34" charset="0"/>
                <a:ea typeface="微软雅黑" panose="020B0503020204020204" pitchFamily="34" charset="-122"/>
              </a:rPr>
              <a:t>two smart recommendations cases</a:t>
            </a:r>
          </a:p>
          <a:p>
            <a:pPr>
              <a:lnSpc>
                <a:spcPct val="130000"/>
              </a:lnSpc>
            </a:pPr>
            <a:endParaRPr lang="en-US" altLang="zh-CN" sz="1400" dirty="0">
              <a:latin typeface="Arial" panose="020B0604020202020204" pitchFamily="34" charset="0"/>
              <a:ea typeface="微软雅黑" panose="020B0503020204020204" pitchFamily="34" charset="-122"/>
            </a:endParaRPr>
          </a:p>
        </p:txBody>
      </p:sp>
    </p:spTree>
  </p:cSld>
  <p:clrMapOvr>
    <a:masterClrMapping/>
  </p:clrMapOvr>
  <p:transition spd="slow">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01"/>
          <p:cNvSpPr/>
          <p:nvPr/>
        </p:nvSpPr>
        <p:spPr>
          <a:xfrm>
            <a:off x="512165" y="612140"/>
            <a:ext cx="1093412" cy="646687"/>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sp>
        <p:nvSpPr>
          <p:cNvPr id="5" name="02"/>
          <p:cNvSpPr/>
          <p:nvPr/>
        </p:nvSpPr>
        <p:spPr>
          <a:xfrm>
            <a:off x="524928" y="1442987"/>
            <a:ext cx="1093412" cy="646687"/>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grpSp>
        <p:nvGrpSpPr>
          <p:cNvPr id="8" name="1框"/>
          <p:cNvGrpSpPr/>
          <p:nvPr/>
        </p:nvGrpSpPr>
        <p:grpSpPr>
          <a:xfrm>
            <a:off x="1605576" y="702093"/>
            <a:ext cx="6280281" cy="478330"/>
            <a:chOff x="1898189" y="2451347"/>
            <a:chExt cx="7463076" cy="1052209"/>
          </a:xfrm>
        </p:grpSpPr>
        <p:sp>
          <p:nvSpPr>
            <p:cNvPr id="7" name="圆角矩形 6"/>
            <p:cNvSpPr/>
            <p:nvPr/>
          </p:nvSpPr>
          <p:spPr>
            <a:xfrm>
              <a:off x="1898189" y="2451347"/>
              <a:ext cx="7463076" cy="1052209"/>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2" name="文本框 31"/>
            <p:cNvSpPr txBox="1"/>
            <p:nvPr/>
          </p:nvSpPr>
          <p:spPr>
            <a:xfrm>
              <a:off x="1993334" y="2561954"/>
              <a:ext cx="6177737" cy="606231"/>
            </a:xfrm>
            <a:prstGeom prst="rect">
              <a:avLst/>
            </a:prstGeom>
            <a:noFill/>
          </p:spPr>
          <p:txBody>
            <a:bodyPr wrap="square" rtlCol="0">
              <a:spAutoFit/>
            </a:bodyPr>
            <a:lstStyle/>
            <a:p>
              <a:pPr indent="342900"/>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Illness, holidays, exams, school events, group meetings</a:t>
              </a:r>
            </a:p>
          </p:txBody>
        </p:sp>
      </p:grpSp>
      <p:grpSp>
        <p:nvGrpSpPr>
          <p:cNvPr id="9" name="2框"/>
          <p:cNvGrpSpPr/>
          <p:nvPr/>
        </p:nvGrpSpPr>
        <p:grpSpPr>
          <a:xfrm>
            <a:off x="1618340" y="1489787"/>
            <a:ext cx="6280281" cy="547010"/>
            <a:chOff x="2525417" y="3853299"/>
            <a:chExt cx="7463076" cy="1052209"/>
          </a:xfrm>
        </p:grpSpPr>
        <p:sp>
          <p:nvSpPr>
            <p:cNvPr id="36" name="圆角矩形 35"/>
            <p:cNvSpPr/>
            <p:nvPr/>
          </p:nvSpPr>
          <p:spPr>
            <a:xfrm>
              <a:off x="2525417" y="3853299"/>
              <a:ext cx="7463076" cy="1052209"/>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43" name="文本框 32"/>
            <p:cNvSpPr txBox="1"/>
            <p:nvPr/>
          </p:nvSpPr>
          <p:spPr>
            <a:xfrm>
              <a:off x="2587122" y="3976855"/>
              <a:ext cx="6152520" cy="885561"/>
            </a:xfrm>
            <a:prstGeom prst="rect">
              <a:avLst/>
            </a:prstGeom>
            <a:noFill/>
          </p:spPr>
          <p:txBody>
            <a:bodyPr wrap="square" rtlCol="0">
              <a:spAutoFit/>
            </a:bodyPr>
            <a:lstStyle/>
            <a:p>
              <a:pPr indent="342900"/>
              <a:r>
                <a:rPr sz="1200" dirty="0">
                  <a:latin typeface="微软雅黑" panose="020B0503020204020204" pitchFamily="34" charset="-122"/>
                  <a:ea typeface="微软雅黑" panose="020B0503020204020204" pitchFamily="34" charset="-122"/>
                </a:rPr>
                <a:t>Intra-group relationships, personal emotions, stress, need for rest</a:t>
              </a:r>
            </a:p>
          </p:txBody>
        </p:sp>
      </p:grpSp>
      <p:sp>
        <p:nvSpPr>
          <p:cNvPr id="37" name="3框"/>
          <p:cNvSpPr/>
          <p:nvPr/>
        </p:nvSpPr>
        <p:spPr>
          <a:xfrm>
            <a:off x="1605576" y="2310302"/>
            <a:ext cx="6280281" cy="537285"/>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20" name="任意多边形 19"/>
          <p:cNvSpPr/>
          <p:nvPr/>
        </p:nvSpPr>
        <p:spPr>
          <a:xfrm>
            <a:off x="527967" y="2250738"/>
            <a:ext cx="1093412" cy="646687"/>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sp>
        <p:nvSpPr>
          <p:cNvPr id="23" name="文本框 20"/>
          <p:cNvSpPr txBox="1"/>
          <p:nvPr/>
        </p:nvSpPr>
        <p:spPr>
          <a:xfrm>
            <a:off x="349885" y="620041"/>
            <a:ext cx="1359016" cy="460375"/>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01 </a:t>
            </a:r>
          </a:p>
          <a:p>
            <a:pPr algn="ctr"/>
            <a:r>
              <a:rPr lang="zh-CN" altLang="en-US" sz="1200" b="1" dirty="0">
                <a:solidFill>
                  <a:schemeClr val="bg1"/>
                </a:solidFill>
                <a:latin typeface="微软雅黑" panose="020B0503020204020204" pitchFamily="34" charset="-122"/>
                <a:ea typeface="微软雅黑" panose="020B0503020204020204" pitchFamily="34" charset="-122"/>
              </a:rPr>
              <a:t>Natural risks</a:t>
            </a:r>
          </a:p>
        </p:txBody>
      </p:sp>
      <p:sp>
        <p:nvSpPr>
          <p:cNvPr id="24" name="文本框 21"/>
          <p:cNvSpPr txBox="1"/>
          <p:nvPr/>
        </p:nvSpPr>
        <p:spPr>
          <a:xfrm>
            <a:off x="402763" y="1525039"/>
            <a:ext cx="1312216" cy="645160"/>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02 </a:t>
            </a:r>
          </a:p>
          <a:p>
            <a:pPr algn="ctr"/>
            <a:r>
              <a:rPr lang="zh-CN" altLang="en-US" sz="1200" b="1" dirty="0">
                <a:solidFill>
                  <a:schemeClr val="bg1"/>
                </a:solidFill>
                <a:latin typeface="微软雅黑" panose="020B0503020204020204" pitchFamily="34" charset="-122"/>
                <a:ea typeface="微软雅黑" panose="020B0503020204020204" pitchFamily="34" charset="-122"/>
              </a:rPr>
              <a:t>Behavioral risk</a:t>
            </a:r>
          </a:p>
        </p:txBody>
      </p:sp>
      <p:sp>
        <p:nvSpPr>
          <p:cNvPr id="25" name="文本框 22"/>
          <p:cNvSpPr txBox="1"/>
          <p:nvPr/>
        </p:nvSpPr>
        <p:spPr>
          <a:xfrm>
            <a:off x="512165" y="2276265"/>
            <a:ext cx="1087334" cy="645160"/>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03 </a:t>
            </a:r>
          </a:p>
          <a:p>
            <a:pPr algn="ctr"/>
            <a:r>
              <a:rPr lang="zh-CN" altLang="en-US" sz="1200" b="1" dirty="0">
                <a:solidFill>
                  <a:schemeClr val="bg1"/>
                </a:solidFill>
                <a:latin typeface="微软雅黑" panose="020B0503020204020204" pitchFamily="34" charset="-122"/>
                <a:ea typeface="微软雅黑" panose="020B0503020204020204" pitchFamily="34" charset="-122"/>
              </a:rPr>
              <a:t>Duration risk</a:t>
            </a:r>
          </a:p>
        </p:txBody>
      </p:sp>
      <p:sp>
        <p:nvSpPr>
          <p:cNvPr id="33" name="矩形 46"/>
          <p:cNvSpPr>
            <a:spLocks noChangeArrowheads="1"/>
          </p:cNvSpPr>
          <p:nvPr/>
        </p:nvSpPr>
        <p:spPr bwMode="auto">
          <a:xfrm>
            <a:off x="476188" y="177842"/>
            <a:ext cx="192595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en-US" altLang="zh-CN" sz="2400" b="1" dirty="0">
                <a:solidFill>
                  <a:schemeClr val="accent1"/>
                </a:solidFill>
                <a:latin typeface="Arial" panose="020B0604020202020204" pitchFamily="34" charset="0"/>
              </a:rPr>
              <a:t>Project risk </a:t>
            </a:r>
            <a:endParaRPr lang="zh-CN" altLang="en-US" sz="2400" b="1" dirty="0">
              <a:solidFill>
                <a:schemeClr val="accent1"/>
              </a:solidFill>
              <a:highlight>
                <a:srgbClr val="FFFF00"/>
              </a:highlight>
              <a:latin typeface="Arial" panose="020B0604020202020204" pitchFamily="34" charset="0"/>
            </a:endParaRPr>
          </a:p>
        </p:txBody>
      </p:sp>
      <p:sp>
        <p:nvSpPr>
          <p:cNvPr id="34"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9" name="文本框 31"/>
          <p:cNvSpPr txBox="1"/>
          <p:nvPr/>
        </p:nvSpPr>
        <p:spPr>
          <a:xfrm>
            <a:off x="1708738" y="2345997"/>
            <a:ext cx="5198650" cy="460375"/>
          </a:xfrm>
          <a:prstGeom prst="rect">
            <a:avLst/>
          </a:prstGeom>
          <a:noFill/>
        </p:spPr>
        <p:txBody>
          <a:bodyPr wrap="square" rtlCol="0">
            <a:spAutoFit/>
          </a:bodyPr>
          <a:lstStyle/>
          <a:p>
            <a:pPr indent="342900"/>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The construction period is delayed and the construction period is not completed</a:t>
            </a:r>
          </a:p>
        </p:txBody>
      </p:sp>
      <p:grpSp>
        <p:nvGrpSpPr>
          <p:cNvPr id="2" name="组合 1"/>
          <p:cNvGrpSpPr/>
          <p:nvPr/>
        </p:nvGrpSpPr>
        <p:grpSpPr>
          <a:xfrm>
            <a:off x="433152" y="3058490"/>
            <a:ext cx="7452705" cy="707466"/>
            <a:chOff x="387" y="5495"/>
            <a:chExt cx="12262" cy="1164"/>
          </a:xfrm>
        </p:grpSpPr>
        <p:sp>
          <p:nvSpPr>
            <p:cNvPr id="6" name="04"/>
            <p:cNvSpPr/>
            <p:nvPr/>
          </p:nvSpPr>
          <p:spPr>
            <a:xfrm>
              <a:off x="517" y="5495"/>
              <a:ext cx="1799" cy="1064"/>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sp>
          <p:nvSpPr>
            <p:cNvPr id="26" name="文本框 23"/>
            <p:cNvSpPr txBox="1"/>
            <p:nvPr/>
          </p:nvSpPr>
          <p:spPr>
            <a:xfrm>
              <a:off x="387" y="5598"/>
              <a:ext cx="2111" cy="1061"/>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04 </a:t>
              </a:r>
            </a:p>
            <a:p>
              <a:pPr algn="ctr"/>
              <a:r>
                <a:rPr lang="zh-CN" altLang="en-US" sz="1200" b="1" dirty="0">
                  <a:solidFill>
                    <a:schemeClr val="bg1"/>
                  </a:solidFill>
                  <a:latin typeface="微软雅黑" panose="020B0503020204020204" pitchFamily="34" charset="-122"/>
                  <a:ea typeface="微软雅黑" panose="020B0503020204020204" pitchFamily="34" charset="-122"/>
                </a:rPr>
                <a:t>Technical risks</a:t>
              </a:r>
            </a:p>
          </p:txBody>
        </p:sp>
        <p:sp>
          <p:nvSpPr>
            <p:cNvPr id="14" name="圆角矩形 13"/>
            <p:cNvSpPr/>
            <p:nvPr/>
          </p:nvSpPr>
          <p:spPr>
            <a:xfrm>
              <a:off x="2316" y="5582"/>
              <a:ext cx="10333" cy="884"/>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30" name="文本框 31"/>
            <p:cNvSpPr txBox="1"/>
            <p:nvPr/>
          </p:nvSpPr>
          <p:spPr>
            <a:xfrm>
              <a:off x="2486" y="5634"/>
              <a:ext cx="8553" cy="757"/>
            </a:xfrm>
            <a:prstGeom prst="rect">
              <a:avLst/>
            </a:prstGeom>
            <a:noFill/>
          </p:spPr>
          <p:txBody>
            <a:bodyPr wrap="square" rtlCol="0">
              <a:spAutoFit/>
            </a:bodyPr>
            <a:lstStyle/>
            <a:p>
              <a:pPr indent="342900"/>
              <a:r>
                <a:rPr sz="1200" dirty="0">
                  <a:solidFill>
                    <a:schemeClr val="tx1">
                      <a:lumMod val="75000"/>
                      <a:lumOff val="25000"/>
                    </a:schemeClr>
                  </a:solidFill>
                  <a:latin typeface="微软雅黑" panose="020B0503020204020204" pitchFamily="34" charset="-122"/>
                  <a:ea typeface="微软雅黑" panose="020B0503020204020204" pitchFamily="34" charset="-122"/>
                </a:rPr>
                <a:t>When encountering problems that will not be met, you need to learn in time and are not skilled</a:t>
              </a:r>
            </a:p>
          </p:txBody>
        </p:sp>
      </p:grpSp>
      <p:grpSp>
        <p:nvGrpSpPr>
          <p:cNvPr id="3" name="组合 2"/>
          <p:cNvGrpSpPr/>
          <p:nvPr/>
        </p:nvGrpSpPr>
        <p:grpSpPr>
          <a:xfrm>
            <a:off x="402590" y="3782060"/>
            <a:ext cx="7640320" cy="701992"/>
            <a:chOff x="387" y="5495"/>
            <a:chExt cx="12262" cy="1274"/>
          </a:xfrm>
        </p:grpSpPr>
        <p:sp>
          <p:nvSpPr>
            <p:cNvPr id="4" name="04"/>
            <p:cNvSpPr/>
            <p:nvPr>
              <p:custDataLst>
                <p:tags r:id="rId5"/>
              </p:custDataLst>
            </p:nvPr>
          </p:nvSpPr>
          <p:spPr>
            <a:xfrm>
              <a:off x="517" y="5495"/>
              <a:ext cx="1799" cy="1064"/>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sp>
          <p:nvSpPr>
            <p:cNvPr id="10" name="文本框 23"/>
            <p:cNvSpPr txBox="1"/>
            <p:nvPr>
              <p:custDataLst>
                <p:tags r:id="rId6"/>
              </p:custDataLst>
            </p:nvPr>
          </p:nvSpPr>
          <p:spPr>
            <a:xfrm>
              <a:off x="387" y="5598"/>
              <a:ext cx="2111" cy="1171"/>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05 </a:t>
              </a:r>
            </a:p>
            <a:p>
              <a:pPr algn="ctr"/>
              <a:r>
                <a:rPr lang="zh-CN" altLang="en-US" sz="1200" b="1" dirty="0">
                  <a:solidFill>
                    <a:schemeClr val="bg1"/>
                  </a:solidFill>
                  <a:latin typeface="微软雅黑" panose="020B0503020204020204" pitchFamily="34" charset="-122"/>
                  <a:ea typeface="微软雅黑" panose="020B0503020204020204" pitchFamily="34" charset="-122"/>
                </a:rPr>
                <a:t>Organizational risk</a:t>
              </a:r>
            </a:p>
          </p:txBody>
        </p:sp>
        <p:sp>
          <p:nvSpPr>
            <p:cNvPr id="12" name="圆角矩形 11"/>
            <p:cNvSpPr/>
            <p:nvPr>
              <p:custDataLst>
                <p:tags r:id="rId7"/>
              </p:custDataLst>
            </p:nvPr>
          </p:nvSpPr>
          <p:spPr>
            <a:xfrm>
              <a:off x="2316" y="5582"/>
              <a:ext cx="10333" cy="884"/>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3" name="文本框 31"/>
            <p:cNvSpPr txBox="1"/>
            <p:nvPr>
              <p:custDataLst>
                <p:tags r:id="rId8"/>
              </p:custDataLst>
            </p:nvPr>
          </p:nvSpPr>
          <p:spPr>
            <a:xfrm>
              <a:off x="2486" y="5608"/>
              <a:ext cx="8553" cy="836"/>
            </a:xfrm>
            <a:prstGeom prst="rect">
              <a:avLst/>
            </a:prstGeom>
            <a:noFill/>
          </p:spPr>
          <p:txBody>
            <a:bodyPr wrap="square" rtlCol="0">
              <a:spAutoFit/>
            </a:bodyPr>
            <a:lstStyle/>
            <a:p>
              <a:pPr indent="342900"/>
              <a:r>
                <a:rPr sz="1200" dirty="0">
                  <a:solidFill>
                    <a:schemeClr val="tx1">
                      <a:lumMod val="75000"/>
                      <a:lumOff val="25000"/>
                    </a:schemeClr>
                  </a:solidFill>
                  <a:latin typeface="微软雅黑" panose="020B0503020204020204" pitchFamily="34" charset="-122"/>
                  <a:ea typeface="微软雅黑" panose="020B0503020204020204" pitchFamily="34" charset="-122"/>
                </a:rPr>
                <a:t>Meetings are not timely, communication is not in place, and understanding is problematic</a:t>
              </a:r>
            </a:p>
          </p:txBody>
        </p:sp>
      </p:grpSp>
      <p:grpSp>
        <p:nvGrpSpPr>
          <p:cNvPr id="15" name="组合 14"/>
          <p:cNvGrpSpPr/>
          <p:nvPr/>
        </p:nvGrpSpPr>
        <p:grpSpPr>
          <a:xfrm>
            <a:off x="402590" y="4445000"/>
            <a:ext cx="7639685" cy="681355"/>
            <a:chOff x="387" y="5495"/>
            <a:chExt cx="12262" cy="1073"/>
          </a:xfrm>
        </p:grpSpPr>
        <p:sp>
          <p:nvSpPr>
            <p:cNvPr id="16" name="04"/>
            <p:cNvSpPr/>
            <p:nvPr>
              <p:custDataLst>
                <p:tags r:id="rId1"/>
              </p:custDataLst>
            </p:nvPr>
          </p:nvSpPr>
          <p:spPr>
            <a:xfrm>
              <a:off x="517" y="5495"/>
              <a:ext cx="1799" cy="1064"/>
            </a:xfrm>
            <a:custGeom>
              <a:avLst/>
              <a:gdLst>
                <a:gd name="connsiteX0" fmla="*/ 0 w 1171277"/>
                <a:gd name="connsiteY0" fmla="*/ 70277 h 702766"/>
                <a:gd name="connsiteX1" fmla="*/ 70277 w 1171277"/>
                <a:gd name="connsiteY1" fmla="*/ 0 h 702766"/>
                <a:gd name="connsiteX2" fmla="*/ 1101000 w 1171277"/>
                <a:gd name="connsiteY2" fmla="*/ 0 h 702766"/>
                <a:gd name="connsiteX3" fmla="*/ 1171277 w 1171277"/>
                <a:gd name="connsiteY3" fmla="*/ 70277 h 702766"/>
                <a:gd name="connsiteX4" fmla="*/ 1171277 w 1171277"/>
                <a:gd name="connsiteY4" fmla="*/ 632489 h 702766"/>
                <a:gd name="connsiteX5" fmla="*/ 1101000 w 1171277"/>
                <a:gd name="connsiteY5" fmla="*/ 702766 h 702766"/>
                <a:gd name="connsiteX6" fmla="*/ 70277 w 1171277"/>
                <a:gd name="connsiteY6" fmla="*/ 702766 h 702766"/>
                <a:gd name="connsiteX7" fmla="*/ 0 w 1171277"/>
                <a:gd name="connsiteY7" fmla="*/ 632489 h 702766"/>
                <a:gd name="connsiteX8" fmla="*/ 0 w 1171277"/>
                <a:gd name="connsiteY8" fmla="*/ 70277 h 70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1277" h="702766">
                  <a:moveTo>
                    <a:pt x="0" y="70277"/>
                  </a:moveTo>
                  <a:cubicBezTo>
                    <a:pt x="0" y="31464"/>
                    <a:pt x="31464" y="0"/>
                    <a:pt x="70277" y="0"/>
                  </a:cubicBezTo>
                  <a:lnTo>
                    <a:pt x="1101000" y="0"/>
                  </a:lnTo>
                  <a:cubicBezTo>
                    <a:pt x="1139813" y="0"/>
                    <a:pt x="1171277" y="31464"/>
                    <a:pt x="1171277" y="70277"/>
                  </a:cubicBezTo>
                  <a:lnTo>
                    <a:pt x="1171277" y="632489"/>
                  </a:lnTo>
                  <a:cubicBezTo>
                    <a:pt x="1171277" y="671302"/>
                    <a:pt x="1139813" y="702766"/>
                    <a:pt x="1101000" y="702766"/>
                  </a:cubicBezTo>
                  <a:lnTo>
                    <a:pt x="70277" y="702766"/>
                  </a:lnTo>
                  <a:cubicBezTo>
                    <a:pt x="31464" y="702766"/>
                    <a:pt x="0" y="671302"/>
                    <a:pt x="0" y="632489"/>
                  </a:cubicBezTo>
                  <a:lnTo>
                    <a:pt x="0" y="70277"/>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31073" tIns="131073" rIns="131073" bIns="131073" numCol="1" spcCol="1270" anchor="ctr" anchorCtr="0">
              <a:noAutofit/>
            </a:bodyPr>
            <a:lstStyle/>
            <a:p>
              <a:pPr algn="ctr" defTabSz="967105">
                <a:spcBef>
                  <a:spcPct val="0"/>
                </a:spcBef>
                <a:spcAft>
                  <a:spcPct val="35000"/>
                </a:spcAft>
              </a:pPr>
              <a:endParaRPr lang="zh-CN" altLang="en-US" sz="2000"/>
            </a:p>
          </p:txBody>
        </p:sp>
        <p:sp>
          <p:nvSpPr>
            <p:cNvPr id="17" name="文本框 23"/>
            <p:cNvSpPr txBox="1"/>
            <p:nvPr>
              <p:custDataLst>
                <p:tags r:id="rId2"/>
              </p:custDataLst>
            </p:nvPr>
          </p:nvSpPr>
          <p:spPr>
            <a:xfrm>
              <a:off x="387" y="5598"/>
              <a:ext cx="2111" cy="725"/>
            </a:xfrm>
            <a:prstGeom prst="rect">
              <a:avLst/>
            </a:prstGeom>
            <a:noFill/>
          </p:spPr>
          <p:txBody>
            <a:bodyPr wrap="square" rtlCol="0">
              <a:spAutoFit/>
            </a:bodyPr>
            <a:lstStyle/>
            <a:p>
              <a:pPr algn="ctr"/>
              <a:r>
                <a:rPr lang="en-US" altLang="zh-CN" sz="1200" b="1" dirty="0">
                  <a:solidFill>
                    <a:schemeClr val="bg1"/>
                  </a:solidFill>
                  <a:latin typeface="微软雅黑" panose="020B0503020204020204" pitchFamily="34" charset="-122"/>
                  <a:ea typeface="微软雅黑" panose="020B0503020204020204" pitchFamily="34" charset="-122"/>
                </a:rPr>
                <a:t>06</a:t>
              </a:r>
            </a:p>
            <a:p>
              <a:pPr algn="ctr"/>
              <a:r>
                <a:rPr lang="zh-CN" altLang="en-US" sz="1200" b="1" dirty="0">
                  <a:solidFill>
                    <a:schemeClr val="bg1"/>
                  </a:solidFill>
                  <a:latin typeface="微软雅黑" panose="020B0503020204020204" pitchFamily="34" charset="-122"/>
                  <a:ea typeface="微软雅黑" panose="020B0503020204020204" pitchFamily="34" charset="-122"/>
                </a:rPr>
                <a:t>Quality risk</a:t>
              </a:r>
            </a:p>
          </p:txBody>
        </p:sp>
        <p:sp>
          <p:nvSpPr>
            <p:cNvPr id="18" name="圆角矩形 17"/>
            <p:cNvSpPr/>
            <p:nvPr>
              <p:custDataLst>
                <p:tags r:id="rId3"/>
              </p:custDataLst>
            </p:nvPr>
          </p:nvSpPr>
          <p:spPr>
            <a:xfrm>
              <a:off x="2316" y="5582"/>
              <a:ext cx="10333" cy="884"/>
            </a:xfrm>
            <a:prstGeom prst="roundRect">
              <a:avLst>
                <a:gd name="adj" fmla="val 11892"/>
              </a:avLst>
            </a:prstGeom>
            <a:solidFill>
              <a:schemeClr val="bg1">
                <a:lumMod val="95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9" name="文本框 31"/>
            <p:cNvSpPr txBox="1"/>
            <p:nvPr>
              <p:custDataLst>
                <p:tags r:id="rId4"/>
              </p:custDataLst>
            </p:nvPr>
          </p:nvSpPr>
          <p:spPr>
            <a:xfrm>
              <a:off x="2498" y="5552"/>
              <a:ext cx="8553" cy="1016"/>
            </a:xfrm>
            <a:prstGeom prst="rect">
              <a:avLst/>
            </a:prstGeom>
            <a:noFill/>
          </p:spPr>
          <p:txBody>
            <a:bodyPr wrap="square" rtlCol="0">
              <a:spAutoFit/>
            </a:bodyPr>
            <a:lstStyle/>
            <a:p>
              <a:pPr indent="342900"/>
              <a:r>
                <a:rPr sz="1200" dirty="0">
                  <a:solidFill>
                    <a:schemeClr val="tx1">
                      <a:lumMod val="75000"/>
                      <a:lumOff val="25000"/>
                    </a:schemeClr>
                  </a:solidFill>
                  <a:latin typeface="微软雅黑" panose="020B0503020204020204" pitchFamily="34" charset="-122"/>
                  <a:ea typeface="微软雅黑" panose="020B0503020204020204" pitchFamily="34" charset="-122"/>
                  <a:sym typeface="+mn-ea"/>
                </a:rPr>
                <a:t>The user interface is not user-friendly. The algorithm is not efficient. The recommendation function is not smooth. The test is not comprehensive enough</a:t>
              </a:r>
            </a:p>
          </p:txBody>
        </p:sp>
      </p:grpSp>
    </p:spTree>
  </p:cSld>
  <p:clrMapOvr>
    <a:masterClrMapping/>
  </p:clrMapOvr>
  <p:transition spd="slow">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250" y="177800"/>
            <a:ext cx="24028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en-US" altLang="zh-CN" sz="2400" b="1" dirty="0">
                <a:solidFill>
                  <a:schemeClr val="accent1"/>
                </a:solidFill>
                <a:latin typeface="Arial" panose="020B0604020202020204" pitchFamily="34" charset="0"/>
              </a:rPr>
              <a:t>Project Risk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13" name="文本框 42"/>
          <p:cNvSpPr txBox="1"/>
          <p:nvPr/>
        </p:nvSpPr>
        <p:spPr>
          <a:xfrm>
            <a:off x="344957" y="879809"/>
            <a:ext cx="1965197" cy="953135"/>
          </a:xfrm>
          <a:prstGeom prst="rect">
            <a:avLst/>
          </a:prstGeom>
          <a:noFill/>
        </p:spPr>
        <p:txBody>
          <a:bodyPr wrap="square" rtlCol="0">
            <a:spAutoFit/>
          </a:bodyPr>
          <a:lstStyle/>
          <a:p>
            <a:r>
              <a:rPr lang="zh-CN" altLang="en-US"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We </a:t>
            </a:r>
            <a:r>
              <a:rPr lang="en-US" altLang="zh-CN"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also </a:t>
            </a:r>
            <a:r>
              <a:rPr lang="zh-CN" altLang="en-US"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use SWOT analysis for project</a:t>
            </a:r>
            <a:r>
              <a:rPr lang="en-US" altLang="zh-CN"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 </a:t>
            </a:r>
            <a:r>
              <a:rPr lang="en-US" altLang="zh-CN" b="1" u="sng"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quality </a:t>
            </a:r>
            <a:r>
              <a:rPr lang="zh-CN" altLang="en-US" b="1" u="sng"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 risk</a:t>
            </a:r>
            <a:r>
              <a:rPr lang="zh-CN" altLang="en-US"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 identification.</a:t>
            </a:r>
          </a:p>
        </p:txBody>
      </p:sp>
      <p:graphicFrame>
        <p:nvGraphicFramePr>
          <p:cNvPr id="4" name="表格 3"/>
          <p:cNvGraphicFramePr/>
          <p:nvPr>
            <p:custDataLst>
              <p:tags r:id="rId1"/>
            </p:custDataLst>
          </p:nvPr>
        </p:nvGraphicFramePr>
        <p:xfrm>
          <a:off x="2576830" y="170180"/>
          <a:ext cx="5462905" cy="4521200"/>
        </p:xfrm>
        <a:graphic>
          <a:graphicData uri="http://schemas.openxmlformats.org/drawingml/2006/table">
            <a:tbl>
              <a:tblPr/>
              <a:tblGrid>
                <a:gridCol w="885190">
                  <a:extLst>
                    <a:ext uri="{9D8B030D-6E8A-4147-A177-3AD203B41FA5}">
                      <a16:colId xmlns:a16="http://schemas.microsoft.com/office/drawing/2014/main" val="20000"/>
                    </a:ext>
                  </a:extLst>
                </a:gridCol>
                <a:gridCol w="904240">
                  <a:extLst>
                    <a:ext uri="{9D8B030D-6E8A-4147-A177-3AD203B41FA5}">
                      <a16:colId xmlns:a16="http://schemas.microsoft.com/office/drawing/2014/main" val="20001"/>
                    </a:ext>
                  </a:extLst>
                </a:gridCol>
                <a:gridCol w="899795">
                  <a:extLst>
                    <a:ext uri="{9D8B030D-6E8A-4147-A177-3AD203B41FA5}">
                      <a16:colId xmlns:a16="http://schemas.microsoft.com/office/drawing/2014/main" val="20002"/>
                    </a:ext>
                  </a:extLst>
                </a:gridCol>
                <a:gridCol w="960755">
                  <a:extLst>
                    <a:ext uri="{9D8B030D-6E8A-4147-A177-3AD203B41FA5}">
                      <a16:colId xmlns:a16="http://schemas.microsoft.com/office/drawing/2014/main" val="20003"/>
                    </a:ext>
                  </a:extLst>
                </a:gridCol>
                <a:gridCol w="905510">
                  <a:extLst>
                    <a:ext uri="{9D8B030D-6E8A-4147-A177-3AD203B41FA5}">
                      <a16:colId xmlns:a16="http://schemas.microsoft.com/office/drawing/2014/main" val="20004"/>
                    </a:ext>
                  </a:extLst>
                </a:gridCol>
                <a:gridCol w="907415">
                  <a:extLst>
                    <a:ext uri="{9D8B030D-6E8A-4147-A177-3AD203B41FA5}">
                      <a16:colId xmlns:a16="http://schemas.microsoft.com/office/drawing/2014/main" val="20005"/>
                    </a:ext>
                  </a:extLst>
                </a:gridCol>
              </a:tblGrid>
              <a:tr h="198755">
                <a:tc>
                  <a:txBody>
                    <a:bodyPr/>
                    <a:lstStyle/>
                    <a:p>
                      <a:pPr indent="0">
                        <a:buNone/>
                      </a:pP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gridSpan="3">
                  <a:txBody>
                    <a:bodyPr/>
                    <a:lstStyle/>
                    <a:p>
                      <a:pPr indent="0">
                        <a:buNone/>
                      </a:pPr>
                      <a:r>
                        <a:rPr lang="en-US" sz="1000" b="0">
                          <a:latin typeface="Times New Roman" panose="02020603050405020304" charset="0"/>
                          <a:cs typeface="Times New Roman" panose="02020603050405020304" charset="0"/>
                        </a:rPr>
                        <a:t>Strength</a:t>
                      </a: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hMerge="1">
                  <a:txBody>
                    <a:bodyPr/>
                    <a:lstStyle/>
                    <a:p>
                      <a:endParaRPr lang="zh-CN"/>
                    </a:p>
                  </a:txBody>
                  <a:tcP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hMerge="1">
                  <a:txBody>
                    <a:bodyPr/>
                    <a:lstStyle/>
                    <a:p>
                      <a:endParaRPr lang="zh-CN"/>
                    </a:p>
                  </a:txBody>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gridSpan="2">
                  <a:txBody>
                    <a:bodyPr/>
                    <a:lstStyle/>
                    <a:p>
                      <a:pPr indent="0">
                        <a:buNone/>
                      </a:pPr>
                      <a:r>
                        <a:rPr lang="en-US" sz="1000" b="0">
                          <a:latin typeface="Times New Roman" panose="02020603050405020304" charset="0"/>
                          <a:cs typeface="Times New Roman" panose="02020603050405020304" charset="0"/>
                        </a:rPr>
                        <a:t>Weakness</a:t>
                      </a: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1F1F1"/>
                    </a:solidFill>
                  </a:tcPr>
                </a:tc>
                <a:tc hMerge="1">
                  <a:txBody>
                    <a:bodyPr/>
                    <a:lstStyle/>
                    <a:p>
                      <a:endParaRPr lang="zh-CN"/>
                    </a:p>
                  </a:txBody>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extLst>
                  <a:ext uri="{0D108BD9-81ED-4DB2-BD59-A6C34878D82A}">
                    <a16:rowId xmlns:a16="http://schemas.microsoft.com/office/drawing/2014/main" val="10000"/>
                  </a:ext>
                </a:extLst>
              </a:tr>
              <a:tr h="864235">
                <a:tc>
                  <a:txBody>
                    <a:bodyPr/>
                    <a:lstStyle/>
                    <a:p>
                      <a:pPr indent="0">
                        <a:buNone/>
                      </a:pPr>
                      <a:r>
                        <a:rPr lang="en-US" sz="1000" b="0">
                          <a:latin typeface="Times New Roman" panose="02020603050405020304" charset="0"/>
                          <a:cs typeface="Times New Roman" panose="02020603050405020304" charset="0"/>
                        </a:rPr>
                        <a:t> </a:t>
                      </a: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Easy to enter data acquisition</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lstStyle/>
                    <a:p>
                      <a:pPr indent="0">
                        <a:buNone/>
                      </a:pPr>
                      <a:r>
                        <a:rPr lang="en-US" sz="900" b="0">
                          <a:latin typeface="Times New Roman" panose="02020603050405020304" charset="0"/>
                          <a:cs typeface="Times New Roman" panose="02020603050405020304" charset="0"/>
                        </a:rPr>
                        <a:t>Embedded algorithm blocks</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lstStyle/>
                    <a:p>
                      <a:pPr indent="0">
                        <a:buNone/>
                      </a:pPr>
                      <a:r>
                        <a:rPr lang="en-US" sz="900" b="0">
                          <a:latin typeface="Times New Roman" panose="02020603050405020304" charset="0"/>
                          <a:cs typeface="Times New Roman" panose="02020603050405020304" charset="0"/>
                        </a:rPr>
                        <a:t>Encapsulated user interface</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7D7D7"/>
                    </a:solidFill>
                  </a:tcPr>
                </a:tc>
                <a:tc>
                  <a:txBody>
                    <a:bodyPr/>
                    <a:lstStyle/>
                    <a:p>
                      <a:pPr indent="0">
                        <a:buNone/>
                      </a:pPr>
                      <a:r>
                        <a:rPr lang="en-US" sz="900" b="0">
                          <a:latin typeface="Times New Roman" panose="02020603050405020304" charset="0"/>
                          <a:cs typeface="Times New Roman" panose="02020603050405020304" charset="0"/>
                        </a:rPr>
                        <a:t>The user interface isnot pleasing</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1F1F1"/>
                    </a:solidFill>
                  </a:tcPr>
                </a:tc>
                <a:tc>
                  <a:txBody>
                    <a:bodyPr/>
                    <a:lstStyle/>
                    <a:p>
                      <a:pPr indent="0">
                        <a:buNone/>
                      </a:pPr>
                      <a:r>
                        <a:rPr lang="en-US" sz="900" b="0">
                          <a:latin typeface="Times New Roman" panose="02020603050405020304" charset="0"/>
                          <a:cs typeface="Times New Roman" panose="02020603050405020304" charset="0"/>
                        </a:rPr>
                        <a:t>The scenarios are not diverse enough</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1F1F1"/>
                    </a:solidFill>
                  </a:tcPr>
                </a:tc>
                <a:extLst>
                  <a:ext uri="{0D108BD9-81ED-4DB2-BD59-A6C34878D82A}">
                    <a16:rowId xmlns:a16="http://schemas.microsoft.com/office/drawing/2014/main" val="10001"/>
                  </a:ext>
                </a:extLst>
              </a:tr>
              <a:tr h="1901825">
                <a:tc>
                  <a:txBody>
                    <a:bodyPr/>
                    <a:lstStyle/>
                    <a:p>
                      <a:pPr indent="0">
                        <a:buNone/>
                      </a:pPr>
                      <a:r>
                        <a:rPr lang="en-US" sz="1000" b="0">
                          <a:latin typeface="Times New Roman" panose="02020603050405020304" charset="0"/>
                          <a:cs typeface="Times New Roman" panose="02020603050405020304" charset="0"/>
                        </a:rPr>
                        <a:t>Opportunity</a:t>
                      </a: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Video data is diversified, and framing efficiency is improved</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Easy to change algorithms for different effects</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Easy to design and handle user interface modules</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The interface can be optimized based on user feedback or member self-testing</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As the software becomes more stable, different scenarios and functions can be added</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556385">
                <a:tc>
                  <a:txBody>
                    <a:bodyPr/>
                    <a:lstStyle/>
                    <a:p>
                      <a:pPr indent="0">
                        <a:buNone/>
                      </a:pPr>
                      <a:r>
                        <a:rPr lang="en-US" sz="1000" b="0">
                          <a:latin typeface="Times New Roman" panose="02020603050405020304" charset="0"/>
                          <a:cs typeface="Times New Roman" panose="02020603050405020304" charset="0"/>
                        </a:rPr>
                        <a:t>Threat</a:t>
                      </a:r>
                      <a:endParaRPr lang="en-US" altLang="en-US" sz="10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Select or convert to supported data input formats (video, images) whenever possible</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Choose the most efficient and stable algorithm possible</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Adjust the interface as much as possible to make it user-friendly</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It may directly lead to a decline in user experience and affect the market of software</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Times New Roman" panose="02020603050405020304" charset="0"/>
                          <a:cs typeface="Times New Roman" panose="02020603050405020304" charset="0"/>
                        </a:rPr>
                        <a:t>Lack of interactivity and choice</a:t>
                      </a:r>
                      <a:endParaRPr lang="en-US" altLang="en-US" sz="900"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cSld>
  <p:clrMapOvr>
    <a:masterClrMapping/>
  </p:clrMapOvr>
  <p:transition spd="slow">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46"/>
          <p:cNvSpPr>
            <a:spLocks noChangeArrowheads="1"/>
          </p:cNvSpPr>
          <p:nvPr/>
        </p:nvSpPr>
        <p:spPr bwMode="auto">
          <a:xfrm>
            <a:off x="476250" y="177800"/>
            <a:ext cx="24028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en-US" altLang="zh-CN" sz="2400" b="1" dirty="0">
                <a:solidFill>
                  <a:schemeClr val="accent1"/>
                </a:solidFill>
                <a:latin typeface="Arial" panose="020B0604020202020204" pitchFamily="34" charset="0"/>
              </a:rPr>
              <a:t>Project Risk    </a:t>
            </a:r>
          </a:p>
        </p:txBody>
      </p:sp>
      <p:sp>
        <p:nvSpPr>
          <p:cNvPr id="27"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13" name="文本框 42"/>
          <p:cNvSpPr txBox="1"/>
          <p:nvPr/>
        </p:nvSpPr>
        <p:spPr>
          <a:xfrm>
            <a:off x="344957" y="879809"/>
            <a:ext cx="1965197" cy="521970"/>
          </a:xfrm>
          <a:prstGeom prst="rect">
            <a:avLst/>
          </a:prstGeom>
          <a:noFill/>
        </p:spPr>
        <p:txBody>
          <a:bodyPr wrap="square" rtlCol="0">
            <a:spAutoFit/>
          </a:bodyPr>
          <a:lstStyle/>
          <a:p>
            <a:r>
              <a:rPr lang="zh-CN" altLang="en-US"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Risk response</a:t>
            </a:r>
            <a:r>
              <a:rPr lang="en-US" altLang="zh-CN" b="1"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s are as followed for apart:</a:t>
            </a:r>
          </a:p>
        </p:txBody>
      </p:sp>
      <p:graphicFrame>
        <p:nvGraphicFramePr>
          <p:cNvPr id="2" name="表格 1"/>
          <p:cNvGraphicFramePr/>
          <p:nvPr>
            <p:custDataLst>
              <p:tags r:id="rId1"/>
            </p:custDataLst>
          </p:nvPr>
        </p:nvGraphicFramePr>
        <p:xfrm>
          <a:off x="476250" y="1402080"/>
          <a:ext cx="6380480" cy="3462655"/>
        </p:xfrm>
        <a:graphic>
          <a:graphicData uri="http://schemas.openxmlformats.org/drawingml/2006/table">
            <a:tbl>
              <a:tblPr/>
              <a:tblGrid>
                <a:gridCol w="1594485">
                  <a:extLst>
                    <a:ext uri="{9D8B030D-6E8A-4147-A177-3AD203B41FA5}">
                      <a16:colId xmlns:a16="http://schemas.microsoft.com/office/drawing/2014/main" val="20000"/>
                    </a:ext>
                  </a:extLst>
                </a:gridCol>
                <a:gridCol w="1594485">
                  <a:extLst>
                    <a:ext uri="{9D8B030D-6E8A-4147-A177-3AD203B41FA5}">
                      <a16:colId xmlns:a16="http://schemas.microsoft.com/office/drawing/2014/main" val="20001"/>
                    </a:ext>
                  </a:extLst>
                </a:gridCol>
                <a:gridCol w="1595120">
                  <a:extLst>
                    <a:ext uri="{9D8B030D-6E8A-4147-A177-3AD203B41FA5}">
                      <a16:colId xmlns:a16="http://schemas.microsoft.com/office/drawing/2014/main" val="20002"/>
                    </a:ext>
                  </a:extLst>
                </a:gridCol>
                <a:gridCol w="1596390">
                  <a:extLst>
                    <a:ext uri="{9D8B030D-6E8A-4147-A177-3AD203B41FA5}">
                      <a16:colId xmlns:a16="http://schemas.microsoft.com/office/drawing/2014/main" val="20003"/>
                    </a:ext>
                  </a:extLst>
                </a:gridCol>
              </a:tblGrid>
              <a:tr h="266065">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Risks</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Times New Roman" panose="02020603050405020304" charset="0"/>
                          <a:cs typeface="Times New Roman" panose="02020603050405020304" charset="0"/>
                        </a:rPr>
                        <a:t>Probability</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Times New Roman" panose="02020603050405020304" charset="0"/>
                          <a:cs typeface="Times New Roman" panose="02020603050405020304" charset="0"/>
                        </a:rPr>
                        <a:t>effect</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Times New Roman" panose="02020603050405020304" charset="0"/>
                          <a:cs typeface="Times New Roman" panose="02020603050405020304" charset="0"/>
                        </a:rPr>
                        <a:t>sort</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99465">
                <a:tc>
                  <a:txBody>
                    <a:bodyPr/>
                    <a:lstStyle/>
                    <a:p>
                      <a:pPr indent="0">
                        <a:buNone/>
                      </a:pPr>
                      <a:r>
                        <a:rPr lang="en-US" b="0">
                          <a:latin typeface="Times New Roman" panose="02020603050405020304" charset="0"/>
                          <a:cs typeface="Times New Roman" panose="02020603050405020304" charset="0"/>
                        </a:rPr>
                        <a:t>The user interface is not user-friendly. </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50%</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3</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3</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32765">
                <a:tc>
                  <a:txBody>
                    <a:bodyPr/>
                    <a:lstStyle/>
                    <a:p>
                      <a:pPr indent="0">
                        <a:buNone/>
                      </a:pPr>
                      <a:r>
                        <a:rPr lang="en-US" b="0">
                          <a:latin typeface="Times New Roman" panose="02020603050405020304" charset="0"/>
                          <a:cs typeface="Times New Roman" panose="02020603050405020304" charset="0"/>
                        </a:rPr>
                        <a:t>The algorithm is not efficient.</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50%</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4</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1</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065530">
                <a:tc>
                  <a:txBody>
                    <a:bodyPr/>
                    <a:lstStyle/>
                    <a:p>
                      <a:pPr indent="0">
                        <a:buNone/>
                      </a:pPr>
                      <a:r>
                        <a:rPr lang="en-US" b="0">
                          <a:latin typeface="Times New Roman" panose="02020603050405020304" charset="0"/>
                          <a:cs typeface="Times New Roman" panose="02020603050405020304" charset="0"/>
                        </a:rPr>
                        <a:t>The recommendation function is not smooth.</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40%</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4</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2</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98830">
                <a:tc>
                  <a:txBody>
                    <a:bodyPr/>
                    <a:lstStyle/>
                    <a:p>
                      <a:pPr indent="0">
                        <a:buNone/>
                      </a:pPr>
                      <a:r>
                        <a:rPr lang="en-US" b="0">
                          <a:latin typeface="Times New Roman" panose="02020603050405020304" charset="0"/>
                          <a:cs typeface="Times New Roman" panose="02020603050405020304" charset="0"/>
                        </a:rPr>
                        <a:t>The test is not comprehensive enough </a:t>
                      </a:r>
                      <a:endParaRPr lang="en-US" altLang="en-US" b="0">
                        <a:latin typeface="Times New Roman" panose="02020603050405020304" charset="0"/>
                        <a:ea typeface="Times New Roman" panose="02020603050405020304" charset="0"/>
                        <a:cs typeface="Times New Roman" panose="02020603050405020304" charset="0"/>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30%</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3</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b="0">
                          <a:latin typeface="宋体" panose="02010600030101010101" pitchFamily="2" charset="-122"/>
                          <a:ea typeface="宋体" panose="02010600030101010101" pitchFamily="2" charset="-122"/>
                          <a:cs typeface="宋体" panose="02010600030101010101" pitchFamily="2" charset="-122"/>
                        </a:rPr>
                        <a:t>4</a:t>
                      </a:r>
                      <a:endParaRPr lang="en-US" altLang="en-US"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transition spd="slow">
    <p:pull/>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3509645" y="2045970"/>
            <a:ext cx="3404235" cy="683895"/>
          </a:xfrm>
          <a:prstGeom prst="rect">
            <a:avLst/>
          </a:prstGeom>
        </p:spPr>
        <p:txBody>
          <a:bodyPr wrap="square" lIns="68580" tIns="34290" rIns="68580" bIns="34290">
            <a:spAutoFit/>
          </a:bodyPr>
          <a:lstStyle/>
          <a:p>
            <a:r>
              <a:rPr lang="en-US" altLang="zh-CN" sz="4000" b="1" dirty="0">
                <a:solidFill>
                  <a:srgbClr val="071F65"/>
                </a:solidFill>
                <a:latin typeface="+mj-ea"/>
                <a:ea typeface="+mj-ea"/>
              </a:rPr>
              <a:t>Thank you</a:t>
            </a:r>
          </a:p>
        </p:txBody>
      </p:sp>
      <p:cxnSp>
        <p:nvCxnSpPr>
          <p:cNvPr id="28" name="直接连接符 27"/>
          <p:cNvCxnSpPr/>
          <p:nvPr/>
        </p:nvCxnSpPr>
        <p:spPr>
          <a:xfrm flipH="1">
            <a:off x="2542581" y="2900164"/>
            <a:ext cx="50318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91198" y="1122045"/>
            <a:ext cx="7762875" cy="3710940"/>
            <a:chOff x="1262" y="789"/>
            <a:chExt cx="12225" cy="5844"/>
          </a:xfrm>
        </p:grpSpPr>
        <p:sp>
          <p:nvSpPr>
            <p:cNvPr id="3" name="Freeform 3"/>
            <p:cNvSpPr/>
            <p:nvPr/>
          </p:nvSpPr>
          <p:spPr>
            <a:xfrm>
              <a:off x="1650" y="1919"/>
              <a:ext cx="2288" cy="3239"/>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0868B8"/>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8580" tIns="49670" rIns="49670" bIns="68580" numCol="1" spcCol="1270" anchor="t" anchorCtr="0">
              <a:noAutofit/>
            </a:bodyPr>
            <a:lstStyle/>
            <a:p>
              <a:pPr marL="228600" lvl="1" indent="-228600" algn="l" defTabSz="977900">
                <a:lnSpc>
                  <a:spcPct val="90000"/>
                </a:lnSpc>
                <a:spcBef>
                  <a:spcPct val="0"/>
                </a:spcBef>
                <a:spcAft>
                  <a:spcPct val="15000"/>
                </a:spcAft>
                <a:buFont typeface="+mj-lt"/>
                <a:buAutoNum type="arabicPeriod"/>
              </a:pPr>
              <a:endParaRPr lang="en-US" sz="1050" kern="1200" dirty="0">
                <a:cs typeface="+mn-ea"/>
                <a:sym typeface="+mn-lt"/>
              </a:endParaRPr>
            </a:p>
          </p:txBody>
        </p:sp>
        <p:sp>
          <p:nvSpPr>
            <p:cNvPr id="4" name="Freeform 4"/>
            <p:cNvSpPr/>
            <p:nvPr/>
          </p:nvSpPr>
          <p:spPr>
            <a:xfrm>
              <a:off x="1262" y="5194"/>
              <a:ext cx="2915" cy="1286"/>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1"/>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45666" tIns="33760" rIns="45666" bIns="33760" numCol="1" spcCol="1270" anchor="ctr" anchorCtr="0">
              <a:noAutofit/>
            </a:bodyPr>
            <a:lstStyle/>
            <a:p>
              <a:pPr lvl="0" algn="ctr" defTabSz="1111250">
                <a:lnSpc>
                  <a:spcPct val="90000"/>
                </a:lnSpc>
                <a:spcBef>
                  <a:spcPct val="0"/>
                </a:spcBef>
                <a:spcAft>
                  <a:spcPct val="35000"/>
                </a:spcAft>
              </a:pPr>
              <a:endParaRPr lang="en-US" sz="1800" kern="1200" dirty="0">
                <a:cs typeface="+mn-ea"/>
                <a:sym typeface="+mn-lt"/>
              </a:endParaRPr>
            </a:p>
          </p:txBody>
        </p:sp>
        <p:sp>
          <p:nvSpPr>
            <p:cNvPr id="6" name="Freeform 7"/>
            <p:cNvSpPr/>
            <p:nvPr/>
          </p:nvSpPr>
          <p:spPr>
            <a:xfrm>
              <a:off x="4675" y="2415"/>
              <a:ext cx="2288" cy="2923"/>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1791F5"/>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9670" tIns="219496" rIns="49670" bIns="49669" numCol="1" spcCol="1270" anchor="b" anchorCtr="0">
              <a:noAutofit/>
            </a:bodyPr>
            <a:lstStyle/>
            <a:p>
              <a:pPr marL="228600" lvl="1" indent="-228600" defTabSz="977900">
                <a:lnSpc>
                  <a:spcPct val="90000"/>
                </a:lnSpc>
                <a:spcBef>
                  <a:spcPct val="0"/>
                </a:spcBef>
                <a:spcAft>
                  <a:spcPct val="15000"/>
                </a:spcAft>
                <a:buFont typeface="+mj-lt"/>
                <a:buAutoNum type="arabicPeriod" startAt="3"/>
              </a:pPr>
              <a:endParaRPr lang="en-US" sz="1050" kern="1200" dirty="0">
                <a:cs typeface="+mn-ea"/>
                <a:sym typeface="+mn-lt"/>
              </a:endParaRPr>
            </a:p>
          </p:txBody>
        </p:sp>
        <p:sp>
          <p:nvSpPr>
            <p:cNvPr id="8" name="Freeform 10"/>
            <p:cNvSpPr/>
            <p:nvPr/>
          </p:nvSpPr>
          <p:spPr>
            <a:xfrm>
              <a:off x="7461" y="2026"/>
              <a:ext cx="2288" cy="3312"/>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0868B8"/>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9670" tIns="49670" rIns="49670" bIns="219495" numCol="1" spcCol="1270" anchor="t" anchorCtr="0">
              <a:noAutofit/>
            </a:bodyPr>
            <a:lstStyle/>
            <a:p>
              <a:pPr marL="228600" lvl="1" indent="-228600" defTabSz="977900">
                <a:lnSpc>
                  <a:spcPct val="90000"/>
                </a:lnSpc>
                <a:spcBef>
                  <a:spcPct val="0"/>
                </a:spcBef>
                <a:spcAft>
                  <a:spcPct val="15000"/>
                </a:spcAft>
                <a:buFont typeface="+mj-lt"/>
                <a:buAutoNum type="arabicPeriod" startAt="5"/>
              </a:pPr>
              <a:endParaRPr lang="en-US" sz="1050" kern="1200" dirty="0">
                <a:cs typeface="+mn-ea"/>
                <a:sym typeface="+mn-lt"/>
              </a:endParaRPr>
            </a:p>
          </p:txBody>
        </p:sp>
        <p:sp>
          <p:nvSpPr>
            <p:cNvPr id="9" name="Freeform 11"/>
            <p:cNvSpPr/>
            <p:nvPr/>
          </p:nvSpPr>
          <p:spPr>
            <a:xfrm>
              <a:off x="6963" y="5338"/>
              <a:ext cx="3521" cy="1295"/>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1"/>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45666" tIns="33760" rIns="45666" bIns="33760" numCol="1" spcCol="1270" anchor="ctr" anchorCtr="0">
              <a:noAutofit/>
            </a:bodyPr>
            <a:lstStyle/>
            <a:p>
              <a:pPr algn="ctr" defTabSz="1111250">
                <a:lnSpc>
                  <a:spcPct val="90000"/>
                </a:lnSpc>
                <a:spcBef>
                  <a:spcPct val="0"/>
                </a:spcBef>
                <a:spcAft>
                  <a:spcPct val="35000"/>
                </a:spcAft>
              </a:pPr>
              <a:endParaRPr lang="en-US" sz="1800" dirty="0">
                <a:cs typeface="+mn-ea"/>
                <a:sym typeface="+mn-lt"/>
              </a:endParaRPr>
            </a:p>
          </p:txBody>
        </p:sp>
        <p:sp>
          <p:nvSpPr>
            <p:cNvPr id="11" name="Freeform 18"/>
            <p:cNvSpPr/>
            <p:nvPr/>
          </p:nvSpPr>
          <p:spPr>
            <a:xfrm>
              <a:off x="10622" y="2040"/>
              <a:ext cx="2288" cy="3384"/>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1791F5"/>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49670" tIns="219496" rIns="49670" bIns="49669" numCol="1" spcCol="1270" anchor="b" anchorCtr="0">
              <a:noAutofit/>
            </a:bodyPr>
            <a:lstStyle/>
            <a:p>
              <a:pPr marL="228600" lvl="1" indent="-228600" defTabSz="977900">
                <a:lnSpc>
                  <a:spcPct val="90000"/>
                </a:lnSpc>
                <a:spcBef>
                  <a:spcPct val="0"/>
                </a:spcBef>
                <a:spcAft>
                  <a:spcPct val="15000"/>
                </a:spcAft>
                <a:buFont typeface="+mj-lt"/>
                <a:buAutoNum type="arabicPeriod" startAt="7"/>
              </a:pPr>
              <a:endParaRPr lang="en-US" sz="1050" kern="1200" dirty="0">
                <a:cs typeface="+mn-ea"/>
                <a:sym typeface="+mn-lt"/>
              </a:endParaRPr>
            </a:p>
          </p:txBody>
        </p:sp>
        <p:sp>
          <p:nvSpPr>
            <p:cNvPr id="13" name="文本框 12"/>
            <p:cNvSpPr txBox="1"/>
            <p:nvPr/>
          </p:nvSpPr>
          <p:spPr>
            <a:xfrm>
              <a:off x="1490" y="5246"/>
              <a:ext cx="2608" cy="1016"/>
            </a:xfrm>
            <a:prstGeom prst="rect">
              <a:avLst/>
            </a:prstGeom>
            <a:noFill/>
          </p:spPr>
          <p:txBody>
            <a:bodyPr wrap="square" rtlCol="0">
              <a:spAutoFit/>
            </a:bodyPr>
            <a:lstStyle/>
            <a:p>
              <a:pPr algn="ctr"/>
              <a:r>
                <a:rPr lang="zh-CN" altLang="en-US" sz="1800" b="1" dirty="0">
                  <a:solidFill>
                    <a:schemeClr val="bg1"/>
                  </a:solidFill>
                  <a:cs typeface="+mn-ea"/>
                  <a:sym typeface="+mn-lt"/>
                </a:rPr>
                <a:t>Scena</a:t>
              </a:r>
              <a:r>
                <a:rPr lang="en-US" altLang="zh-CN" sz="1800" b="1" dirty="0">
                  <a:solidFill>
                    <a:schemeClr val="bg1"/>
                  </a:solidFill>
                  <a:cs typeface="+mn-ea"/>
                  <a:sym typeface="+mn-lt"/>
                </a:rPr>
                <a:t>r</a:t>
              </a:r>
              <a:r>
                <a:rPr lang="zh-CN" altLang="en-US" sz="1800" b="1" dirty="0">
                  <a:solidFill>
                    <a:schemeClr val="bg1"/>
                  </a:solidFill>
                  <a:cs typeface="+mn-ea"/>
                  <a:sym typeface="+mn-lt"/>
                </a:rPr>
                <a:t>io reproduction</a:t>
              </a:r>
            </a:p>
          </p:txBody>
        </p:sp>
        <p:grpSp>
          <p:nvGrpSpPr>
            <p:cNvPr id="27" name="组合 26"/>
            <p:cNvGrpSpPr/>
            <p:nvPr/>
          </p:nvGrpSpPr>
          <p:grpSpPr>
            <a:xfrm>
              <a:off x="4093" y="1200"/>
              <a:ext cx="3277" cy="1215"/>
              <a:chOff x="7433" y="2063"/>
              <a:chExt cx="4369" cy="1620"/>
            </a:xfrm>
          </p:grpSpPr>
          <p:sp>
            <p:nvSpPr>
              <p:cNvPr id="7" name="Freeform 8"/>
              <p:cNvSpPr/>
              <p:nvPr/>
            </p:nvSpPr>
            <p:spPr>
              <a:xfrm>
                <a:off x="7706" y="2063"/>
                <a:ext cx="4096" cy="1620"/>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2"/>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45666" tIns="33760" rIns="45666" bIns="33760" numCol="1" spcCol="1270" anchor="ctr" anchorCtr="0">
                <a:noAutofit/>
              </a:bodyPr>
              <a:lstStyle/>
              <a:p>
                <a:pPr algn="ctr" defTabSz="1111250">
                  <a:lnSpc>
                    <a:spcPct val="90000"/>
                  </a:lnSpc>
                  <a:spcBef>
                    <a:spcPct val="0"/>
                  </a:spcBef>
                  <a:spcAft>
                    <a:spcPct val="35000"/>
                  </a:spcAft>
                </a:pPr>
                <a:endParaRPr lang="en-US" sz="1800" dirty="0">
                  <a:cs typeface="+mn-ea"/>
                  <a:sym typeface="+mn-lt"/>
                </a:endParaRPr>
              </a:p>
            </p:txBody>
          </p:sp>
          <p:sp>
            <p:nvSpPr>
              <p:cNvPr id="14" name="文本框 13"/>
              <p:cNvSpPr txBox="1"/>
              <p:nvPr/>
            </p:nvSpPr>
            <p:spPr>
              <a:xfrm>
                <a:off x="7433" y="2200"/>
                <a:ext cx="4369" cy="1355"/>
              </a:xfrm>
              <a:prstGeom prst="rect">
                <a:avLst/>
              </a:prstGeom>
              <a:noFill/>
            </p:spPr>
            <p:txBody>
              <a:bodyPr wrap="square" rtlCol="0">
                <a:spAutoFit/>
              </a:bodyPr>
              <a:lstStyle/>
              <a:p>
                <a:pPr algn="ctr"/>
                <a:r>
                  <a:rPr lang="zh-CN" altLang="en-US" sz="1800" b="1" dirty="0">
                    <a:solidFill>
                      <a:schemeClr val="bg1"/>
                    </a:solidFill>
                    <a:cs typeface="+mn-ea"/>
                    <a:sym typeface="+mn-lt"/>
                  </a:rPr>
                  <a:t>People flow query</a:t>
                </a:r>
              </a:p>
            </p:txBody>
          </p:sp>
        </p:grpSp>
        <p:sp>
          <p:nvSpPr>
            <p:cNvPr id="15" name="文本框 14"/>
            <p:cNvSpPr txBox="1"/>
            <p:nvPr/>
          </p:nvSpPr>
          <p:spPr>
            <a:xfrm>
              <a:off x="7310" y="5338"/>
              <a:ext cx="2827" cy="1016"/>
            </a:xfrm>
            <a:prstGeom prst="rect">
              <a:avLst/>
            </a:prstGeom>
            <a:noFill/>
          </p:spPr>
          <p:txBody>
            <a:bodyPr wrap="square" rtlCol="0">
              <a:spAutoFit/>
            </a:bodyPr>
            <a:lstStyle/>
            <a:p>
              <a:pPr algn="ctr"/>
              <a:r>
                <a:rPr lang="zh-CN" altLang="en-US" sz="1800" b="1" dirty="0">
                  <a:solidFill>
                    <a:schemeClr val="bg1"/>
                  </a:solidFill>
                  <a:cs typeface="+mn-ea"/>
                  <a:sym typeface="+mn-lt"/>
                </a:rPr>
                <a:t>People flow forecasting</a:t>
              </a:r>
            </a:p>
          </p:txBody>
        </p:sp>
        <p:grpSp>
          <p:nvGrpSpPr>
            <p:cNvPr id="28" name="组合 27"/>
            <p:cNvGrpSpPr/>
            <p:nvPr/>
          </p:nvGrpSpPr>
          <p:grpSpPr>
            <a:xfrm>
              <a:off x="10046" y="789"/>
              <a:ext cx="3441" cy="1252"/>
              <a:chOff x="14163" y="1032"/>
              <a:chExt cx="4588" cy="1669"/>
            </a:xfrm>
          </p:grpSpPr>
          <p:sp>
            <p:nvSpPr>
              <p:cNvPr id="12" name="Freeform 19"/>
              <p:cNvSpPr/>
              <p:nvPr/>
            </p:nvSpPr>
            <p:spPr>
              <a:xfrm>
                <a:off x="14317" y="1032"/>
                <a:ext cx="4309" cy="1669"/>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2"/>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45666" tIns="33760" rIns="45666" bIns="33760" numCol="1" spcCol="1270" anchor="ctr" anchorCtr="0">
                <a:noAutofit/>
              </a:bodyPr>
              <a:lstStyle/>
              <a:p>
                <a:pPr algn="ctr" defTabSz="1111250">
                  <a:lnSpc>
                    <a:spcPct val="90000"/>
                  </a:lnSpc>
                  <a:spcBef>
                    <a:spcPct val="0"/>
                  </a:spcBef>
                  <a:spcAft>
                    <a:spcPct val="35000"/>
                  </a:spcAft>
                </a:pPr>
                <a:endParaRPr lang="en-US" sz="1800" dirty="0">
                  <a:cs typeface="+mn-ea"/>
                  <a:sym typeface="+mn-lt"/>
                </a:endParaRPr>
              </a:p>
            </p:txBody>
          </p:sp>
          <p:sp>
            <p:nvSpPr>
              <p:cNvPr id="16" name="文本框 15"/>
              <p:cNvSpPr txBox="1"/>
              <p:nvPr/>
            </p:nvSpPr>
            <p:spPr>
              <a:xfrm>
                <a:off x="14163" y="1213"/>
                <a:ext cx="4588" cy="1355"/>
              </a:xfrm>
              <a:prstGeom prst="rect">
                <a:avLst/>
              </a:prstGeom>
              <a:noFill/>
            </p:spPr>
            <p:txBody>
              <a:bodyPr wrap="square" rtlCol="0">
                <a:spAutoFit/>
              </a:bodyPr>
              <a:lstStyle/>
              <a:p>
                <a:pPr algn="ctr"/>
                <a:r>
                  <a:rPr lang="zh-CN" altLang="en-US" sz="1800" b="1" dirty="0">
                    <a:solidFill>
                      <a:schemeClr val="bg1"/>
                    </a:solidFill>
                    <a:cs typeface="+mn-ea"/>
                    <a:sym typeface="+mn-lt"/>
                  </a:rPr>
                  <a:t>Scenario recommendation</a:t>
                </a:r>
              </a:p>
            </p:txBody>
          </p:sp>
        </p:grpSp>
        <p:sp>
          <p:nvSpPr>
            <p:cNvPr id="17" name="矩形 16"/>
            <p:cNvSpPr/>
            <p:nvPr/>
          </p:nvSpPr>
          <p:spPr>
            <a:xfrm>
              <a:off x="1847" y="2107"/>
              <a:ext cx="1892" cy="2706"/>
            </a:xfrm>
            <a:prstGeom prst="rect">
              <a:avLst/>
            </a:prstGeom>
            <a:noFill/>
          </p:spPr>
          <p:txBody>
            <a:bodyPr wrap="square" lIns="0" tIns="0" rIns="0" bIns="0" rtlCol="0" anchor="t" anchorCtr="0">
              <a:noAutofit/>
            </a:bodyPr>
            <a:lstStyle/>
            <a:p>
              <a:pPr defTabSz="1216660">
                <a:lnSpc>
                  <a:spcPct val="120000"/>
                </a:lnSpc>
                <a:spcBef>
                  <a:spcPct val="20000"/>
                </a:spcBef>
              </a:pPr>
              <a:r>
                <a:rPr lang="en-US" altLang="zh-CN" dirty="0">
                  <a:cs typeface="+mn-ea"/>
                  <a:sym typeface="+mn-lt"/>
                </a:rPr>
                <a:t>Users can select different scenarios to view real-time people flow scenarios</a:t>
              </a:r>
            </a:p>
          </p:txBody>
        </p:sp>
        <p:sp>
          <p:nvSpPr>
            <p:cNvPr id="19" name="矩形 18"/>
            <p:cNvSpPr/>
            <p:nvPr/>
          </p:nvSpPr>
          <p:spPr>
            <a:xfrm>
              <a:off x="4760" y="2514"/>
              <a:ext cx="2117" cy="2048"/>
            </a:xfrm>
            <a:prstGeom prst="rect">
              <a:avLst/>
            </a:prstGeom>
            <a:noFill/>
          </p:spPr>
          <p:txBody>
            <a:bodyPr wrap="square" lIns="0" tIns="0" rIns="0" bIns="0" rtlCol="0" anchor="t" anchorCtr="0">
              <a:noAutofit/>
            </a:bodyPr>
            <a:lstStyle/>
            <a:p>
              <a:pPr defTabSz="1216660">
                <a:lnSpc>
                  <a:spcPct val="120000"/>
                </a:lnSpc>
                <a:spcBef>
                  <a:spcPct val="20000"/>
                </a:spcBef>
              </a:pPr>
              <a:r>
                <a:rPr lang="en-US" altLang="zh-CN" dirty="0">
                  <a:cs typeface="+mn-ea"/>
                  <a:sym typeface="+mn-lt"/>
                </a:rPr>
                <a:t>Users can select different scenarios to understand the general changes in the flow of people</a:t>
              </a:r>
            </a:p>
          </p:txBody>
        </p:sp>
        <p:sp>
          <p:nvSpPr>
            <p:cNvPr id="22" name="矩形 21"/>
            <p:cNvSpPr/>
            <p:nvPr/>
          </p:nvSpPr>
          <p:spPr>
            <a:xfrm>
              <a:off x="7541" y="2107"/>
              <a:ext cx="1892" cy="3255"/>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dirty="0">
                  <a:cs typeface="+mn-ea"/>
                  <a:sym typeface="+mn-lt"/>
                </a:rPr>
                <a:t>Tell users during peak hours, low peak hours, and normal periods in different scenarios</a:t>
              </a:r>
            </a:p>
          </p:txBody>
        </p:sp>
        <p:sp>
          <p:nvSpPr>
            <p:cNvPr id="24" name="矩形 23"/>
            <p:cNvSpPr/>
            <p:nvPr/>
          </p:nvSpPr>
          <p:spPr>
            <a:xfrm>
              <a:off x="10700" y="2132"/>
              <a:ext cx="1851" cy="3255"/>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dirty="0">
                  <a:cs typeface="+mn-ea"/>
                  <a:sym typeface="+mn-lt"/>
                </a:rPr>
                <a:t>Scenario recommendations are made based on the user's own preference selection and traffic analysis</a:t>
              </a:r>
            </a:p>
          </p:txBody>
        </p:sp>
      </p:grpSp>
      <p:sp>
        <p:nvSpPr>
          <p:cNvPr id="25" name="文本框 24"/>
          <p:cNvSpPr txBox="1"/>
          <p:nvPr/>
        </p:nvSpPr>
        <p:spPr>
          <a:xfrm>
            <a:off x="87630" y="79375"/>
            <a:ext cx="7773035" cy="953135"/>
          </a:xfrm>
          <a:prstGeom prst="rect">
            <a:avLst/>
          </a:prstGeom>
          <a:noFill/>
        </p:spPr>
        <p:txBody>
          <a:bodyPr wrap="square" rtlCol="0">
            <a:spAutoFit/>
          </a:bodyPr>
          <a:lstStyle/>
          <a:p>
            <a:r>
              <a:rPr lang="en-US" sz="1800" b="1" spc="300" dirty="0">
                <a:cs typeface="+mn-ea"/>
                <a:sym typeface="+mn-lt"/>
              </a:rPr>
              <a:t>    </a:t>
            </a:r>
            <a:r>
              <a:rPr sz="2000" b="1" spc="300" dirty="0">
                <a:solidFill>
                  <a:srgbClr val="0070C0"/>
                </a:solidFill>
                <a:cs typeface="+mn-ea"/>
                <a:sym typeface="+mn-lt"/>
              </a:rPr>
              <a:t>Functions and objectives to be accomplished</a:t>
            </a:r>
            <a:endParaRPr sz="1800" b="1" spc="300" dirty="0">
              <a:cs typeface="+mn-ea"/>
              <a:sym typeface="+mn-lt"/>
            </a:endParaRPr>
          </a:p>
          <a:p>
            <a:endParaRPr lang="zh-CN" altLang="en-US" sz="1800" b="1" spc="300" dirty="0">
              <a:cs typeface="+mn-ea"/>
              <a:sym typeface="+mn-lt"/>
            </a:endParaRPr>
          </a:p>
          <a:p>
            <a:r>
              <a:rPr lang="en-US" altLang="zh-CN" sz="1800" b="1" spc="300" dirty="0">
                <a:cs typeface="+mn-ea"/>
                <a:sym typeface="+mn-lt"/>
              </a:rPr>
              <a:t>    </a:t>
            </a:r>
            <a:r>
              <a:rPr lang="zh-CN" altLang="en-US" sz="1800" b="1" spc="300" dirty="0">
                <a:solidFill>
                  <a:schemeClr val="accent5"/>
                </a:solidFill>
                <a:cs typeface="+mn-ea"/>
                <a:sym typeface="+mn-lt"/>
              </a:rPr>
              <a:t>User-oriented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354455" y="4052650"/>
            <a:ext cx="685800" cy="685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050">
              <a:cs typeface="+mn-ea"/>
              <a:sym typeface="+mn-lt"/>
            </a:endParaRPr>
          </a:p>
        </p:txBody>
      </p:sp>
      <p:sp>
        <p:nvSpPr>
          <p:cNvPr id="3" name="椭圆 2"/>
          <p:cNvSpPr/>
          <p:nvPr/>
        </p:nvSpPr>
        <p:spPr>
          <a:xfrm>
            <a:off x="4133850" y="4005501"/>
            <a:ext cx="685800" cy="6858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050">
              <a:cs typeface="+mn-ea"/>
              <a:sym typeface="+mn-lt"/>
            </a:endParaRPr>
          </a:p>
        </p:txBody>
      </p:sp>
      <p:sp>
        <p:nvSpPr>
          <p:cNvPr id="4" name="椭圆 3"/>
          <p:cNvSpPr/>
          <p:nvPr/>
        </p:nvSpPr>
        <p:spPr>
          <a:xfrm>
            <a:off x="7119461" y="3941684"/>
            <a:ext cx="685800" cy="685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050">
              <a:cs typeface="+mn-ea"/>
              <a:sym typeface="+mn-lt"/>
            </a:endParaRPr>
          </a:p>
        </p:txBody>
      </p:sp>
      <p:sp>
        <p:nvSpPr>
          <p:cNvPr id="6" name="任意多边形 5"/>
          <p:cNvSpPr/>
          <p:nvPr/>
        </p:nvSpPr>
        <p:spPr>
          <a:xfrm>
            <a:off x="600551" y="1335881"/>
            <a:ext cx="2215515" cy="266985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a:cs typeface="+mn-ea"/>
              <a:sym typeface="+mn-lt"/>
            </a:endParaRPr>
          </a:p>
        </p:txBody>
      </p:sp>
      <p:sp>
        <p:nvSpPr>
          <p:cNvPr id="7" name="任意多边形 6"/>
          <p:cNvSpPr/>
          <p:nvPr/>
        </p:nvSpPr>
        <p:spPr>
          <a:xfrm>
            <a:off x="3338989" y="1309688"/>
            <a:ext cx="2275999" cy="266985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050">
              <a:cs typeface="+mn-ea"/>
              <a:sym typeface="+mn-lt"/>
            </a:endParaRPr>
          </a:p>
        </p:txBody>
      </p:sp>
      <p:sp>
        <p:nvSpPr>
          <p:cNvPr id="8" name="任意多边形 7"/>
          <p:cNvSpPr/>
          <p:nvPr/>
        </p:nvSpPr>
        <p:spPr>
          <a:xfrm>
            <a:off x="6296978" y="1335881"/>
            <a:ext cx="2237899" cy="2606040"/>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050">
              <a:cs typeface="+mn-ea"/>
              <a:sym typeface="+mn-lt"/>
            </a:endParaRPr>
          </a:p>
        </p:txBody>
      </p:sp>
      <p:grpSp>
        <p:nvGrpSpPr>
          <p:cNvPr id="10" name="Group 4"/>
          <p:cNvGrpSpPr>
            <a:grpSpLocks noChangeAspect="1"/>
          </p:cNvGrpSpPr>
          <p:nvPr/>
        </p:nvGrpSpPr>
        <p:grpSpPr bwMode="auto">
          <a:xfrm>
            <a:off x="4293011" y="4112123"/>
            <a:ext cx="405000" cy="401107"/>
            <a:chOff x="3684" y="2007"/>
            <a:chExt cx="312" cy="309"/>
          </a:xfrm>
          <a:solidFill>
            <a:schemeClr val="bg1"/>
          </a:solidFill>
        </p:grpSpPr>
        <p:sp>
          <p:nvSpPr>
            <p:cNvPr id="11" name="Freeform 5"/>
            <p:cNvSpPr>
              <a:spLocks noEditPoints="1"/>
            </p:cNvSpPr>
            <p:nvPr/>
          </p:nvSpPr>
          <p:spPr bwMode="auto">
            <a:xfrm>
              <a:off x="3684" y="2036"/>
              <a:ext cx="283" cy="280"/>
            </a:xfrm>
            <a:custGeom>
              <a:avLst/>
              <a:gdLst>
                <a:gd name="T0" fmla="*/ 84 w 117"/>
                <a:gd name="T1" fmla="*/ 3 h 116"/>
                <a:gd name="T2" fmla="*/ 76 w 117"/>
                <a:gd name="T3" fmla="*/ 0 h 116"/>
                <a:gd name="T4" fmla="*/ 69 w 117"/>
                <a:gd name="T5" fmla="*/ 3 h 116"/>
                <a:gd name="T6" fmla="*/ 64 w 117"/>
                <a:gd name="T7" fmla="*/ 9 h 116"/>
                <a:gd name="T8" fmla="*/ 61 w 117"/>
                <a:gd name="T9" fmla="*/ 16 h 116"/>
                <a:gd name="T10" fmla="*/ 62 w 117"/>
                <a:gd name="T11" fmla="*/ 21 h 116"/>
                <a:gd name="T12" fmla="*/ 8 w 117"/>
                <a:gd name="T13" fmla="*/ 43 h 116"/>
                <a:gd name="T14" fmla="*/ 1 w 117"/>
                <a:gd name="T15" fmla="*/ 51 h 116"/>
                <a:gd name="T16" fmla="*/ 4 w 117"/>
                <a:gd name="T17" fmla="*/ 62 h 116"/>
                <a:gd name="T18" fmla="*/ 55 w 117"/>
                <a:gd name="T19" fmla="*/ 113 h 116"/>
                <a:gd name="T20" fmla="*/ 63 w 117"/>
                <a:gd name="T21" fmla="*/ 116 h 116"/>
                <a:gd name="T22" fmla="*/ 64 w 117"/>
                <a:gd name="T23" fmla="*/ 116 h 116"/>
                <a:gd name="T24" fmla="*/ 66 w 117"/>
                <a:gd name="T25" fmla="*/ 116 h 116"/>
                <a:gd name="T26" fmla="*/ 75 w 117"/>
                <a:gd name="T27" fmla="*/ 109 h 116"/>
                <a:gd name="T28" fmla="*/ 96 w 117"/>
                <a:gd name="T29" fmla="*/ 55 h 116"/>
                <a:gd name="T30" fmla="*/ 102 w 117"/>
                <a:gd name="T31" fmla="*/ 57 h 116"/>
                <a:gd name="T32" fmla="*/ 109 w 117"/>
                <a:gd name="T33" fmla="*/ 54 h 116"/>
                <a:gd name="T34" fmla="*/ 114 w 117"/>
                <a:gd name="T35" fmla="*/ 48 h 116"/>
                <a:gd name="T36" fmla="*/ 117 w 117"/>
                <a:gd name="T37" fmla="*/ 41 h 116"/>
                <a:gd name="T38" fmla="*/ 114 w 117"/>
                <a:gd name="T39" fmla="*/ 34 h 116"/>
                <a:gd name="T40" fmla="*/ 84 w 117"/>
                <a:gd name="T41" fmla="*/ 3 h 116"/>
                <a:gd name="T42" fmla="*/ 67 w 117"/>
                <a:gd name="T43" fmla="*/ 106 h 116"/>
                <a:gd name="T44" fmla="*/ 65 w 117"/>
                <a:gd name="T45" fmla="*/ 108 h 116"/>
                <a:gd name="T46" fmla="*/ 64 w 117"/>
                <a:gd name="T47" fmla="*/ 108 h 116"/>
                <a:gd name="T48" fmla="*/ 61 w 117"/>
                <a:gd name="T49" fmla="*/ 107 h 116"/>
                <a:gd name="T50" fmla="*/ 10 w 117"/>
                <a:gd name="T51" fmla="*/ 57 h 116"/>
                <a:gd name="T52" fmla="*/ 9 w 117"/>
                <a:gd name="T53" fmla="*/ 53 h 116"/>
                <a:gd name="T54" fmla="*/ 11 w 117"/>
                <a:gd name="T55" fmla="*/ 50 h 116"/>
                <a:gd name="T56" fmla="*/ 36 w 117"/>
                <a:gd name="T57" fmla="*/ 40 h 116"/>
                <a:gd name="T58" fmla="*/ 86 w 117"/>
                <a:gd name="T59" fmla="*/ 58 h 116"/>
                <a:gd name="T60" fmla="*/ 67 w 117"/>
                <a:gd name="T61" fmla="*/ 106 h 116"/>
                <a:gd name="T62" fmla="*/ 109 w 117"/>
                <a:gd name="T63" fmla="*/ 42 h 116"/>
                <a:gd name="T64" fmla="*/ 103 w 117"/>
                <a:gd name="T65" fmla="*/ 48 h 116"/>
                <a:gd name="T66" fmla="*/ 100 w 117"/>
                <a:gd name="T67" fmla="*/ 48 h 116"/>
                <a:gd name="T68" fmla="*/ 93 w 117"/>
                <a:gd name="T69" fmla="*/ 41 h 116"/>
                <a:gd name="T70" fmla="*/ 87 w 117"/>
                <a:gd name="T71" fmla="*/ 55 h 116"/>
                <a:gd name="T72" fmla="*/ 88 w 117"/>
                <a:gd name="T73" fmla="*/ 54 h 116"/>
                <a:gd name="T74" fmla="*/ 53 w 117"/>
                <a:gd name="T75" fmla="*/ 39 h 116"/>
                <a:gd name="T76" fmla="*/ 42 w 117"/>
                <a:gd name="T77" fmla="*/ 38 h 116"/>
                <a:gd name="T78" fmla="*/ 76 w 117"/>
                <a:gd name="T79" fmla="*/ 24 h 116"/>
                <a:gd name="T80" fmla="*/ 69 w 117"/>
                <a:gd name="T81" fmla="*/ 17 h 116"/>
                <a:gd name="T82" fmla="*/ 69 w 117"/>
                <a:gd name="T83" fmla="*/ 14 h 116"/>
                <a:gd name="T84" fmla="*/ 75 w 117"/>
                <a:gd name="T85" fmla="*/ 9 h 116"/>
                <a:gd name="T86" fmla="*/ 78 w 117"/>
                <a:gd name="T87" fmla="*/ 9 h 116"/>
                <a:gd name="T88" fmla="*/ 109 w 117"/>
                <a:gd name="T89" fmla="*/ 40 h 116"/>
                <a:gd name="T90" fmla="*/ 109 w 117"/>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7" h="116">
                  <a:moveTo>
                    <a:pt x="84" y="3"/>
                  </a:moveTo>
                  <a:cubicBezTo>
                    <a:pt x="82" y="1"/>
                    <a:pt x="79" y="0"/>
                    <a:pt x="76" y="0"/>
                  </a:cubicBezTo>
                  <a:cubicBezTo>
                    <a:pt x="74" y="0"/>
                    <a:pt x="71" y="1"/>
                    <a:pt x="69" y="3"/>
                  </a:cubicBezTo>
                  <a:cubicBezTo>
                    <a:pt x="64" y="9"/>
                    <a:pt x="64" y="9"/>
                    <a:pt x="64" y="9"/>
                  </a:cubicBezTo>
                  <a:cubicBezTo>
                    <a:pt x="62" y="11"/>
                    <a:pt x="61" y="13"/>
                    <a:pt x="61" y="16"/>
                  </a:cubicBezTo>
                  <a:cubicBezTo>
                    <a:pt x="61" y="18"/>
                    <a:pt x="61" y="19"/>
                    <a:pt x="62" y="21"/>
                  </a:cubicBezTo>
                  <a:cubicBezTo>
                    <a:pt x="8" y="43"/>
                    <a:pt x="8" y="43"/>
                    <a:pt x="8" y="43"/>
                  </a:cubicBezTo>
                  <a:cubicBezTo>
                    <a:pt x="4" y="44"/>
                    <a:pt x="2" y="48"/>
                    <a:pt x="1" y="51"/>
                  </a:cubicBezTo>
                  <a:cubicBezTo>
                    <a:pt x="0" y="55"/>
                    <a:pt x="1" y="59"/>
                    <a:pt x="4" y="62"/>
                  </a:cubicBezTo>
                  <a:cubicBezTo>
                    <a:pt x="55" y="113"/>
                    <a:pt x="55" y="113"/>
                    <a:pt x="55" y="113"/>
                  </a:cubicBezTo>
                  <a:cubicBezTo>
                    <a:pt x="57" y="115"/>
                    <a:pt x="60" y="116"/>
                    <a:pt x="63" y="116"/>
                  </a:cubicBezTo>
                  <a:cubicBezTo>
                    <a:pt x="63" y="116"/>
                    <a:pt x="64" y="116"/>
                    <a:pt x="64" y="116"/>
                  </a:cubicBezTo>
                  <a:cubicBezTo>
                    <a:pt x="65" y="116"/>
                    <a:pt x="65" y="116"/>
                    <a:pt x="66" y="116"/>
                  </a:cubicBezTo>
                  <a:cubicBezTo>
                    <a:pt x="70" y="115"/>
                    <a:pt x="73" y="112"/>
                    <a:pt x="75" y="109"/>
                  </a:cubicBezTo>
                  <a:cubicBezTo>
                    <a:pt x="96" y="55"/>
                    <a:pt x="96" y="55"/>
                    <a:pt x="96" y="55"/>
                  </a:cubicBezTo>
                  <a:cubicBezTo>
                    <a:pt x="98" y="56"/>
                    <a:pt x="100" y="57"/>
                    <a:pt x="102" y="57"/>
                  </a:cubicBezTo>
                  <a:cubicBezTo>
                    <a:pt x="104" y="57"/>
                    <a:pt x="107" y="56"/>
                    <a:pt x="109" y="54"/>
                  </a:cubicBezTo>
                  <a:cubicBezTo>
                    <a:pt x="114" y="48"/>
                    <a:pt x="114" y="48"/>
                    <a:pt x="114" y="48"/>
                  </a:cubicBezTo>
                  <a:cubicBezTo>
                    <a:pt x="116" y="46"/>
                    <a:pt x="117" y="44"/>
                    <a:pt x="117" y="41"/>
                  </a:cubicBezTo>
                  <a:cubicBezTo>
                    <a:pt x="117" y="38"/>
                    <a:pt x="116" y="36"/>
                    <a:pt x="114" y="34"/>
                  </a:cubicBezTo>
                  <a:lnTo>
                    <a:pt x="84" y="3"/>
                  </a:lnTo>
                  <a:close/>
                  <a:moveTo>
                    <a:pt x="67" y="106"/>
                  </a:moveTo>
                  <a:cubicBezTo>
                    <a:pt x="67" y="107"/>
                    <a:pt x="66" y="108"/>
                    <a:pt x="65" y="108"/>
                  </a:cubicBezTo>
                  <a:cubicBezTo>
                    <a:pt x="64" y="108"/>
                    <a:pt x="64" y="108"/>
                    <a:pt x="64" y="108"/>
                  </a:cubicBezTo>
                  <a:cubicBezTo>
                    <a:pt x="63" y="108"/>
                    <a:pt x="62" y="108"/>
                    <a:pt x="61" y="107"/>
                  </a:cubicBezTo>
                  <a:cubicBezTo>
                    <a:pt x="10" y="57"/>
                    <a:pt x="10" y="57"/>
                    <a:pt x="10" y="57"/>
                  </a:cubicBezTo>
                  <a:cubicBezTo>
                    <a:pt x="9" y="56"/>
                    <a:pt x="9" y="54"/>
                    <a:pt x="9" y="53"/>
                  </a:cubicBezTo>
                  <a:cubicBezTo>
                    <a:pt x="9" y="52"/>
                    <a:pt x="10" y="51"/>
                    <a:pt x="11" y="50"/>
                  </a:cubicBezTo>
                  <a:cubicBezTo>
                    <a:pt x="36" y="40"/>
                    <a:pt x="36" y="40"/>
                    <a:pt x="36" y="40"/>
                  </a:cubicBezTo>
                  <a:cubicBezTo>
                    <a:pt x="53" y="46"/>
                    <a:pt x="70" y="40"/>
                    <a:pt x="86" y="58"/>
                  </a:cubicBezTo>
                  <a:lnTo>
                    <a:pt x="67" y="106"/>
                  </a:lnTo>
                  <a:close/>
                  <a:moveTo>
                    <a:pt x="109" y="42"/>
                  </a:moveTo>
                  <a:cubicBezTo>
                    <a:pt x="103" y="48"/>
                    <a:pt x="103" y="48"/>
                    <a:pt x="103" y="48"/>
                  </a:cubicBezTo>
                  <a:cubicBezTo>
                    <a:pt x="102" y="49"/>
                    <a:pt x="101" y="49"/>
                    <a:pt x="100" y="48"/>
                  </a:cubicBezTo>
                  <a:cubicBezTo>
                    <a:pt x="93" y="41"/>
                    <a:pt x="93" y="41"/>
                    <a:pt x="93" y="41"/>
                  </a:cubicBezTo>
                  <a:cubicBezTo>
                    <a:pt x="87" y="55"/>
                    <a:pt x="87" y="55"/>
                    <a:pt x="87" y="55"/>
                  </a:cubicBezTo>
                  <a:cubicBezTo>
                    <a:pt x="88" y="54"/>
                    <a:pt x="88" y="54"/>
                    <a:pt x="88" y="54"/>
                  </a:cubicBezTo>
                  <a:cubicBezTo>
                    <a:pt x="76" y="42"/>
                    <a:pt x="64" y="41"/>
                    <a:pt x="53" y="39"/>
                  </a:cubicBezTo>
                  <a:cubicBezTo>
                    <a:pt x="49" y="39"/>
                    <a:pt x="46" y="38"/>
                    <a:pt x="42" y="38"/>
                  </a:cubicBezTo>
                  <a:cubicBezTo>
                    <a:pt x="76" y="24"/>
                    <a:pt x="76" y="24"/>
                    <a:pt x="76" y="24"/>
                  </a:cubicBezTo>
                  <a:cubicBezTo>
                    <a:pt x="69" y="17"/>
                    <a:pt x="69" y="17"/>
                    <a:pt x="69" y="17"/>
                  </a:cubicBezTo>
                  <a:cubicBezTo>
                    <a:pt x="69" y="16"/>
                    <a:pt x="69" y="15"/>
                    <a:pt x="69" y="14"/>
                  </a:cubicBezTo>
                  <a:cubicBezTo>
                    <a:pt x="75" y="9"/>
                    <a:pt x="75" y="9"/>
                    <a:pt x="75" y="9"/>
                  </a:cubicBezTo>
                  <a:cubicBezTo>
                    <a:pt x="76" y="8"/>
                    <a:pt x="77" y="8"/>
                    <a:pt x="78" y="9"/>
                  </a:cubicBezTo>
                  <a:cubicBezTo>
                    <a:pt x="109" y="40"/>
                    <a:pt x="109" y="40"/>
                    <a:pt x="109" y="40"/>
                  </a:cubicBezTo>
                  <a:cubicBezTo>
                    <a:pt x="110" y="40"/>
                    <a:pt x="110" y="42"/>
                    <a:pt x="109"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12" name="Freeform 6"/>
            <p:cNvSpPr>
              <a:spLocks noEditPoints="1"/>
            </p:cNvSpPr>
            <p:nvPr/>
          </p:nvSpPr>
          <p:spPr bwMode="auto">
            <a:xfrm>
              <a:off x="3822" y="2161"/>
              <a:ext cx="48" cy="49"/>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5" y="20"/>
                    <a:pt x="20" y="16"/>
                    <a:pt x="20" y="10"/>
                  </a:cubicBezTo>
                  <a:cubicBezTo>
                    <a:pt x="20" y="5"/>
                    <a:pt x="15" y="0"/>
                    <a:pt x="10" y="0"/>
                  </a:cubicBezTo>
                  <a:cubicBezTo>
                    <a:pt x="4" y="0"/>
                    <a:pt x="0" y="5"/>
                    <a:pt x="0" y="10"/>
                  </a:cubicBezTo>
                  <a:cubicBezTo>
                    <a:pt x="0" y="16"/>
                    <a:pt x="4" y="20"/>
                    <a:pt x="10" y="20"/>
                  </a:cubicBezTo>
                  <a:close/>
                  <a:moveTo>
                    <a:pt x="10" y="4"/>
                  </a:moveTo>
                  <a:cubicBezTo>
                    <a:pt x="13" y="4"/>
                    <a:pt x="16" y="7"/>
                    <a:pt x="16" y="10"/>
                  </a:cubicBezTo>
                  <a:cubicBezTo>
                    <a:pt x="16" y="13"/>
                    <a:pt x="13" y="16"/>
                    <a:pt x="10" y="16"/>
                  </a:cubicBezTo>
                  <a:cubicBezTo>
                    <a:pt x="6" y="16"/>
                    <a:pt x="4" y="13"/>
                    <a:pt x="4" y="10"/>
                  </a:cubicBezTo>
                  <a:cubicBezTo>
                    <a:pt x="4" y="7"/>
                    <a:pt x="6"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13" name="Freeform 7"/>
            <p:cNvSpPr>
              <a:spLocks noEditPoints="1"/>
            </p:cNvSpPr>
            <p:nvPr/>
          </p:nvSpPr>
          <p:spPr bwMode="auto">
            <a:xfrm>
              <a:off x="3948" y="2007"/>
              <a:ext cx="48" cy="4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5"/>
                    <a:pt x="0" y="10"/>
                  </a:cubicBezTo>
                  <a:cubicBezTo>
                    <a:pt x="0" y="16"/>
                    <a:pt x="4" y="20"/>
                    <a:pt x="10" y="20"/>
                  </a:cubicBezTo>
                  <a:cubicBezTo>
                    <a:pt x="15" y="20"/>
                    <a:pt x="20" y="16"/>
                    <a:pt x="20" y="10"/>
                  </a:cubicBezTo>
                  <a:cubicBezTo>
                    <a:pt x="20" y="5"/>
                    <a:pt x="15" y="0"/>
                    <a:pt x="10" y="0"/>
                  </a:cubicBezTo>
                  <a:close/>
                  <a:moveTo>
                    <a:pt x="10" y="16"/>
                  </a:moveTo>
                  <a:cubicBezTo>
                    <a:pt x="6" y="16"/>
                    <a:pt x="4" y="13"/>
                    <a:pt x="4" y="10"/>
                  </a:cubicBezTo>
                  <a:cubicBezTo>
                    <a:pt x="4" y="7"/>
                    <a:pt x="6"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14" name="Freeform 8"/>
            <p:cNvSpPr>
              <a:spLocks noEditPoints="1"/>
            </p:cNvSpPr>
            <p:nvPr/>
          </p:nvSpPr>
          <p:spPr bwMode="auto">
            <a:xfrm>
              <a:off x="3764" y="2152"/>
              <a:ext cx="39" cy="38"/>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3" y="16"/>
                    <a:pt x="8" y="16"/>
                  </a:cubicBezTo>
                  <a:cubicBezTo>
                    <a:pt x="12" y="16"/>
                    <a:pt x="16" y="12"/>
                    <a:pt x="16" y="8"/>
                  </a:cubicBezTo>
                  <a:cubicBezTo>
                    <a:pt x="16" y="4"/>
                    <a:pt x="12" y="0"/>
                    <a:pt x="8" y="0"/>
                  </a:cubicBezTo>
                  <a:cubicBezTo>
                    <a:pt x="3"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15" name="Oval 9"/>
            <p:cNvSpPr>
              <a:spLocks noChangeArrowheads="1"/>
            </p:cNvSpPr>
            <p:nvPr/>
          </p:nvSpPr>
          <p:spPr bwMode="auto">
            <a:xfrm>
              <a:off x="3803" y="2219"/>
              <a:ext cx="19" cy="2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16" name="Oval 10"/>
            <p:cNvSpPr>
              <a:spLocks noChangeArrowheads="1"/>
            </p:cNvSpPr>
            <p:nvPr/>
          </p:nvSpPr>
          <p:spPr bwMode="auto">
            <a:xfrm>
              <a:off x="3957" y="2074"/>
              <a:ext cx="20" cy="2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grpSp>
      <p:sp>
        <p:nvSpPr>
          <p:cNvPr id="17" name="Freeform 5"/>
          <p:cNvSpPr>
            <a:spLocks noChangeAspect="1" noEditPoints="1"/>
          </p:cNvSpPr>
          <p:nvPr/>
        </p:nvSpPr>
        <p:spPr bwMode="auto">
          <a:xfrm>
            <a:off x="1552575" y="4149329"/>
            <a:ext cx="310754" cy="377428"/>
          </a:xfrm>
          <a:custGeom>
            <a:avLst/>
            <a:gdLst>
              <a:gd name="T0" fmla="*/ 2147483646 w 1518"/>
              <a:gd name="T1" fmla="*/ 2147483646 h 1847"/>
              <a:gd name="T2" fmla="*/ 2147483646 w 1518"/>
              <a:gd name="T3" fmla="*/ 2147483646 h 1847"/>
              <a:gd name="T4" fmla="*/ 2147483646 w 1518"/>
              <a:gd name="T5" fmla="*/ 2147483646 h 1847"/>
              <a:gd name="T6" fmla="*/ 2147483646 w 1518"/>
              <a:gd name="T7" fmla="*/ 2147483646 h 1847"/>
              <a:gd name="T8" fmla="*/ 2147483646 w 1518"/>
              <a:gd name="T9" fmla="*/ 2147483646 h 1847"/>
              <a:gd name="T10" fmla="*/ 2147483646 w 1518"/>
              <a:gd name="T11" fmla="*/ 2147483646 h 1847"/>
              <a:gd name="T12" fmla="*/ 2147483646 w 1518"/>
              <a:gd name="T13" fmla="*/ 2147483646 h 1847"/>
              <a:gd name="T14" fmla="*/ 2147483646 w 1518"/>
              <a:gd name="T15" fmla="*/ 2147483646 h 1847"/>
              <a:gd name="T16" fmla="*/ 2147483646 w 1518"/>
              <a:gd name="T17" fmla="*/ 2147483646 h 1847"/>
              <a:gd name="T18" fmla="*/ 2147483646 w 1518"/>
              <a:gd name="T19" fmla="*/ 2147483646 h 1847"/>
              <a:gd name="T20" fmla="*/ 2147483646 w 1518"/>
              <a:gd name="T21" fmla="*/ 2147483646 h 1847"/>
              <a:gd name="T22" fmla="*/ 2147483646 w 1518"/>
              <a:gd name="T23" fmla="*/ 2147483646 h 1847"/>
              <a:gd name="T24" fmla="*/ 2147483646 w 1518"/>
              <a:gd name="T25" fmla="*/ 2147483646 h 1847"/>
              <a:gd name="T26" fmla="*/ 2147483646 w 1518"/>
              <a:gd name="T27" fmla="*/ 2147483646 h 1847"/>
              <a:gd name="T28" fmla="*/ 0 w 1518"/>
              <a:gd name="T29" fmla="*/ 2147483646 h 1847"/>
              <a:gd name="T30" fmla="*/ 2147483646 w 1518"/>
              <a:gd name="T31" fmla="*/ 2147483646 h 1847"/>
              <a:gd name="T32" fmla="*/ 2147483646 w 1518"/>
              <a:gd name="T33" fmla="*/ 2147483646 h 1847"/>
              <a:gd name="T34" fmla="*/ 2147483646 w 1518"/>
              <a:gd name="T35" fmla="*/ 2147483646 h 1847"/>
              <a:gd name="T36" fmla="*/ 2147483646 w 1518"/>
              <a:gd name="T37" fmla="*/ 2147483646 h 1847"/>
              <a:gd name="T38" fmla="*/ 2147483646 w 1518"/>
              <a:gd name="T39" fmla="*/ 2147483646 h 1847"/>
              <a:gd name="T40" fmla="*/ 2147483646 w 1518"/>
              <a:gd name="T41" fmla="*/ 2147483646 h 1847"/>
              <a:gd name="T42" fmla="*/ 2147483646 w 1518"/>
              <a:gd name="T43" fmla="*/ 2147483646 h 1847"/>
              <a:gd name="T44" fmla="*/ 2147483646 w 1518"/>
              <a:gd name="T45" fmla="*/ 2147483646 h 1847"/>
              <a:gd name="T46" fmla="*/ 2147483646 w 1518"/>
              <a:gd name="T47" fmla="*/ 2147483646 h 1847"/>
              <a:gd name="T48" fmla="*/ 2147483646 w 1518"/>
              <a:gd name="T49" fmla="*/ 2147483646 h 1847"/>
              <a:gd name="T50" fmla="*/ 2147483646 w 1518"/>
              <a:gd name="T51" fmla="*/ 2147483646 h 1847"/>
              <a:gd name="T52" fmla="*/ 2147483646 w 1518"/>
              <a:gd name="T53" fmla="*/ 2147483646 h 1847"/>
              <a:gd name="T54" fmla="*/ 2147483646 w 1518"/>
              <a:gd name="T55" fmla="*/ 2147483646 h 1847"/>
              <a:gd name="T56" fmla="*/ 2147483646 w 1518"/>
              <a:gd name="T57" fmla="*/ 2147483646 h 1847"/>
              <a:gd name="T58" fmla="*/ 2147483646 w 1518"/>
              <a:gd name="T59" fmla="*/ 2147483646 h 1847"/>
              <a:gd name="T60" fmla="*/ 2147483646 w 1518"/>
              <a:gd name="T61" fmla="*/ 2147483646 h 1847"/>
              <a:gd name="T62" fmla="*/ 2147483646 w 1518"/>
              <a:gd name="T63" fmla="*/ 2147483646 h 1847"/>
              <a:gd name="T64" fmla="*/ 2147483646 w 1518"/>
              <a:gd name="T65" fmla="*/ 2147483646 h 1847"/>
              <a:gd name="T66" fmla="*/ 2147483646 w 1518"/>
              <a:gd name="T67" fmla="*/ 2147483646 h 184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518" h="1847">
                <a:moveTo>
                  <a:pt x="1480" y="1602"/>
                </a:moveTo>
                <a:cubicBezTo>
                  <a:pt x="1403" y="1602"/>
                  <a:pt x="1403" y="1602"/>
                  <a:pt x="1403" y="1602"/>
                </a:cubicBezTo>
                <a:cubicBezTo>
                  <a:pt x="1403" y="1209"/>
                  <a:pt x="1403" y="1209"/>
                  <a:pt x="1403" y="1209"/>
                </a:cubicBezTo>
                <a:cubicBezTo>
                  <a:pt x="1403" y="1198"/>
                  <a:pt x="1395" y="1190"/>
                  <a:pt x="1384" y="1190"/>
                </a:cubicBezTo>
                <a:cubicBezTo>
                  <a:pt x="1297" y="1190"/>
                  <a:pt x="1297" y="1190"/>
                  <a:pt x="1297" y="1190"/>
                </a:cubicBezTo>
                <a:cubicBezTo>
                  <a:pt x="1297" y="890"/>
                  <a:pt x="1297" y="890"/>
                  <a:pt x="1297" y="890"/>
                </a:cubicBezTo>
                <a:cubicBezTo>
                  <a:pt x="1306" y="894"/>
                  <a:pt x="1306" y="894"/>
                  <a:pt x="1306" y="894"/>
                </a:cubicBezTo>
                <a:cubicBezTo>
                  <a:pt x="1311" y="896"/>
                  <a:pt x="1316" y="897"/>
                  <a:pt x="1320" y="897"/>
                </a:cubicBezTo>
                <a:cubicBezTo>
                  <a:pt x="1335" y="897"/>
                  <a:pt x="1349" y="888"/>
                  <a:pt x="1355" y="873"/>
                </a:cubicBezTo>
                <a:cubicBezTo>
                  <a:pt x="1408" y="745"/>
                  <a:pt x="1408" y="745"/>
                  <a:pt x="1408" y="745"/>
                </a:cubicBezTo>
                <a:cubicBezTo>
                  <a:pt x="1412" y="735"/>
                  <a:pt x="1412" y="725"/>
                  <a:pt x="1408" y="716"/>
                </a:cubicBezTo>
                <a:cubicBezTo>
                  <a:pt x="1405" y="707"/>
                  <a:pt x="1397" y="699"/>
                  <a:pt x="1388" y="696"/>
                </a:cubicBezTo>
                <a:cubicBezTo>
                  <a:pt x="578" y="360"/>
                  <a:pt x="578" y="360"/>
                  <a:pt x="578" y="360"/>
                </a:cubicBezTo>
                <a:cubicBezTo>
                  <a:pt x="608" y="304"/>
                  <a:pt x="634" y="246"/>
                  <a:pt x="657" y="189"/>
                </a:cubicBezTo>
                <a:cubicBezTo>
                  <a:pt x="665" y="170"/>
                  <a:pt x="656" y="148"/>
                  <a:pt x="637" y="141"/>
                </a:cubicBezTo>
                <a:cubicBezTo>
                  <a:pt x="317" y="8"/>
                  <a:pt x="317" y="8"/>
                  <a:pt x="317" y="8"/>
                </a:cubicBezTo>
                <a:cubicBezTo>
                  <a:pt x="298" y="0"/>
                  <a:pt x="276" y="9"/>
                  <a:pt x="268" y="28"/>
                </a:cubicBezTo>
                <a:cubicBezTo>
                  <a:pt x="189" y="214"/>
                  <a:pt x="137" y="420"/>
                  <a:pt x="107" y="679"/>
                </a:cubicBezTo>
                <a:cubicBezTo>
                  <a:pt x="105" y="695"/>
                  <a:pt x="114" y="711"/>
                  <a:pt x="130" y="718"/>
                </a:cubicBezTo>
                <a:cubicBezTo>
                  <a:pt x="267" y="775"/>
                  <a:pt x="267" y="775"/>
                  <a:pt x="267" y="775"/>
                </a:cubicBezTo>
                <a:cubicBezTo>
                  <a:pt x="283" y="781"/>
                  <a:pt x="300" y="776"/>
                  <a:pt x="311" y="763"/>
                </a:cubicBezTo>
                <a:cubicBezTo>
                  <a:pt x="370" y="688"/>
                  <a:pt x="422" y="617"/>
                  <a:pt x="468" y="547"/>
                </a:cubicBezTo>
                <a:cubicBezTo>
                  <a:pt x="630" y="614"/>
                  <a:pt x="630" y="614"/>
                  <a:pt x="630" y="614"/>
                </a:cubicBezTo>
                <a:cubicBezTo>
                  <a:pt x="622" y="669"/>
                  <a:pt x="622" y="669"/>
                  <a:pt x="622" y="669"/>
                </a:cubicBezTo>
                <a:cubicBezTo>
                  <a:pt x="598" y="836"/>
                  <a:pt x="598" y="836"/>
                  <a:pt x="598" y="836"/>
                </a:cubicBezTo>
                <a:cubicBezTo>
                  <a:pt x="487" y="1602"/>
                  <a:pt x="487" y="1602"/>
                  <a:pt x="487" y="1602"/>
                </a:cubicBezTo>
                <a:cubicBezTo>
                  <a:pt x="228" y="1602"/>
                  <a:pt x="228" y="1602"/>
                  <a:pt x="228" y="1602"/>
                </a:cubicBezTo>
                <a:cubicBezTo>
                  <a:pt x="38" y="1602"/>
                  <a:pt x="38" y="1602"/>
                  <a:pt x="38" y="1602"/>
                </a:cubicBezTo>
                <a:cubicBezTo>
                  <a:pt x="17" y="1602"/>
                  <a:pt x="0" y="1618"/>
                  <a:pt x="0" y="1639"/>
                </a:cubicBezTo>
                <a:cubicBezTo>
                  <a:pt x="0" y="1809"/>
                  <a:pt x="0" y="1809"/>
                  <a:pt x="0" y="1809"/>
                </a:cubicBezTo>
                <a:cubicBezTo>
                  <a:pt x="0" y="1830"/>
                  <a:pt x="17" y="1847"/>
                  <a:pt x="38" y="1847"/>
                </a:cubicBezTo>
                <a:cubicBezTo>
                  <a:pt x="1480" y="1847"/>
                  <a:pt x="1480" y="1847"/>
                  <a:pt x="1480" y="1847"/>
                </a:cubicBezTo>
                <a:cubicBezTo>
                  <a:pt x="1501" y="1847"/>
                  <a:pt x="1518" y="1830"/>
                  <a:pt x="1518" y="1809"/>
                </a:cubicBezTo>
                <a:cubicBezTo>
                  <a:pt x="1518" y="1639"/>
                  <a:pt x="1518" y="1639"/>
                  <a:pt x="1518" y="1639"/>
                </a:cubicBezTo>
                <a:cubicBezTo>
                  <a:pt x="1518" y="1618"/>
                  <a:pt x="1501" y="1602"/>
                  <a:pt x="1480" y="1602"/>
                </a:cubicBezTo>
                <a:close/>
                <a:moveTo>
                  <a:pt x="1222" y="1190"/>
                </a:moveTo>
                <a:cubicBezTo>
                  <a:pt x="1135" y="1190"/>
                  <a:pt x="1135" y="1190"/>
                  <a:pt x="1135" y="1190"/>
                </a:cubicBezTo>
                <a:cubicBezTo>
                  <a:pt x="1124" y="1190"/>
                  <a:pt x="1116" y="1198"/>
                  <a:pt x="1116" y="1209"/>
                </a:cubicBezTo>
                <a:cubicBezTo>
                  <a:pt x="1116" y="1602"/>
                  <a:pt x="1116" y="1602"/>
                  <a:pt x="1116" y="1602"/>
                </a:cubicBezTo>
                <a:cubicBezTo>
                  <a:pt x="1031" y="1602"/>
                  <a:pt x="1031" y="1602"/>
                  <a:pt x="1031" y="1602"/>
                </a:cubicBezTo>
                <a:cubicBezTo>
                  <a:pt x="920" y="836"/>
                  <a:pt x="920" y="836"/>
                  <a:pt x="920" y="836"/>
                </a:cubicBezTo>
                <a:cubicBezTo>
                  <a:pt x="905" y="727"/>
                  <a:pt x="905" y="727"/>
                  <a:pt x="905" y="727"/>
                </a:cubicBezTo>
                <a:cubicBezTo>
                  <a:pt x="1222" y="859"/>
                  <a:pt x="1222" y="859"/>
                  <a:pt x="1222" y="859"/>
                </a:cubicBezTo>
                <a:cubicBezTo>
                  <a:pt x="1222" y="1190"/>
                  <a:pt x="1222" y="1190"/>
                  <a:pt x="1222" y="1190"/>
                </a:cubicBezTo>
                <a:close/>
                <a:moveTo>
                  <a:pt x="852" y="936"/>
                </a:moveTo>
                <a:cubicBezTo>
                  <a:pt x="720" y="838"/>
                  <a:pt x="720" y="838"/>
                  <a:pt x="720" y="838"/>
                </a:cubicBezTo>
                <a:cubicBezTo>
                  <a:pt x="825" y="749"/>
                  <a:pt x="825" y="749"/>
                  <a:pt x="825" y="749"/>
                </a:cubicBezTo>
                <a:lnTo>
                  <a:pt x="852" y="936"/>
                </a:lnTo>
                <a:close/>
                <a:moveTo>
                  <a:pt x="808" y="1006"/>
                </a:moveTo>
                <a:cubicBezTo>
                  <a:pt x="641" y="1112"/>
                  <a:pt x="641" y="1112"/>
                  <a:pt x="641" y="1112"/>
                </a:cubicBezTo>
                <a:cubicBezTo>
                  <a:pt x="671" y="904"/>
                  <a:pt x="671" y="904"/>
                  <a:pt x="671" y="904"/>
                </a:cubicBezTo>
                <a:lnTo>
                  <a:pt x="808" y="1006"/>
                </a:lnTo>
                <a:close/>
                <a:moveTo>
                  <a:pt x="870" y="1064"/>
                </a:moveTo>
                <a:cubicBezTo>
                  <a:pt x="910" y="1342"/>
                  <a:pt x="910" y="1342"/>
                  <a:pt x="910" y="1342"/>
                </a:cubicBezTo>
                <a:cubicBezTo>
                  <a:pt x="694" y="1176"/>
                  <a:pt x="694" y="1176"/>
                  <a:pt x="694" y="1176"/>
                </a:cubicBezTo>
                <a:lnTo>
                  <a:pt x="870" y="1064"/>
                </a:lnTo>
                <a:close/>
                <a:moveTo>
                  <a:pt x="709" y="1602"/>
                </a:moveTo>
                <a:cubicBezTo>
                  <a:pt x="925" y="1445"/>
                  <a:pt x="925" y="1445"/>
                  <a:pt x="925" y="1445"/>
                </a:cubicBezTo>
                <a:cubicBezTo>
                  <a:pt x="948" y="1602"/>
                  <a:pt x="948" y="1602"/>
                  <a:pt x="948" y="1602"/>
                </a:cubicBezTo>
                <a:lnTo>
                  <a:pt x="709" y="1602"/>
                </a:lnTo>
                <a:close/>
                <a:moveTo>
                  <a:pt x="783" y="677"/>
                </a:moveTo>
                <a:cubicBezTo>
                  <a:pt x="693" y="754"/>
                  <a:pt x="693" y="754"/>
                  <a:pt x="693" y="754"/>
                </a:cubicBezTo>
                <a:cubicBezTo>
                  <a:pt x="708" y="646"/>
                  <a:pt x="708" y="646"/>
                  <a:pt x="708" y="646"/>
                </a:cubicBezTo>
                <a:lnTo>
                  <a:pt x="783" y="677"/>
                </a:lnTo>
                <a:close/>
                <a:moveTo>
                  <a:pt x="624" y="1226"/>
                </a:moveTo>
                <a:cubicBezTo>
                  <a:pt x="849" y="1399"/>
                  <a:pt x="849" y="1399"/>
                  <a:pt x="849" y="1399"/>
                </a:cubicBezTo>
                <a:cubicBezTo>
                  <a:pt x="570" y="1601"/>
                  <a:pt x="570" y="1601"/>
                  <a:pt x="570" y="1601"/>
                </a:cubicBezTo>
                <a:lnTo>
                  <a:pt x="624" y="122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1050">
              <a:cs typeface="+mn-ea"/>
              <a:sym typeface="+mn-lt"/>
            </a:endParaRPr>
          </a:p>
        </p:txBody>
      </p:sp>
      <p:grpSp>
        <p:nvGrpSpPr>
          <p:cNvPr id="18" name="Group 5"/>
          <p:cNvGrpSpPr>
            <a:grpSpLocks noChangeAspect="1"/>
          </p:cNvGrpSpPr>
          <p:nvPr/>
        </p:nvGrpSpPr>
        <p:grpSpPr bwMode="auto">
          <a:xfrm>
            <a:off x="7293965" y="4087768"/>
            <a:ext cx="405000" cy="377033"/>
            <a:chOff x="1577" y="314"/>
            <a:chExt cx="782" cy="728"/>
          </a:xfrm>
          <a:solidFill>
            <a:schemeClr val="bg1"/>
          </a:solidFill>
        </p:grpSpPr>
        <p:sp>
          <p:nvSpPr>
            <p:cNvPr id="19" name="Freeform 6"/>
            <p:cNvSpPr>
              <a:spLocks noEditPoints="1"/>
            </p:cNvSpPr>
            <p:nvPr/>
          </p:nvSpPr>
          <p:spPr bwMode="auto">
            <a:xfrm>
              <a:off x="1577" y="314"/>
              <a:ext cx="389" cy="649"/>
            </a:xfrm>
            <a:custGeom>
              <a:avLst/>
              <a:gdLst>
                <a:gd name="T0" fmla="*/ 22 w 163"/>
                <a:gd name="T1" fmla="*/ 234 h 272"/>
                <a:gd name="T2" fmla="*/ 37 w 163"/>
                <a:gd name="T3" fmla="*/ 219 h 272"/>
                <a:gd name="T4" fmla="*/ 81 w 163"/>
                <a:gd name="T5" fmla="*/ 107 h 272"/>
                <a:gd name="T6" fmla="*/ 125 w 163"/>
                <a:gd name="T7" fmla="*/ 219 h 272"/>
                <a:gd name="T8" fmla="*/ 141 w 163"/>
                <a:gd name="T9" fmla="*/ 234 h 272"/>
                <a:gd name="T10" fmla="*/ 163 w 163"/>
                <a:gd name="T11" fmla="*/ 272 h 272"/>
                <a:gd name="T12" fmla="*/ 153 w 163"/>
                <a:gd name="T13" fmla="*/ 229 h 272"/>
                <a:gd name="T14" fmla="*/ 155 w 163"/>
                <a:gd name="T15" fmla="*/ 209 h 272"/>
                <a:gd name="T16" fmla="*/ 129 w 163"/>
                <a:gd name="T17" fmla="*/ 138 h 272"/>
                <a:gd name="T18" fmla="*/ 143 w 163"/>
                <a:gd name="T19" fmla="*/ 138 h 272"/>
                <a:gd name="T20" fmla="*/ 143 w 163"/>
                <a:gd name="T21" fmla="*/ 149 h 272"/>
                <a:gd name="T22" fmla="*/ 150 w 163"/>
                <a:gd name="T23" fmla="*/ 149 h 272"/>
                <a:gd name="T24" fmla="*/ 150 w 163"/>
                <a:gd name="T25" fmla="*/ 120 h 272"/>
                <a:gd name="T26" fmla="*/ 143 w 163"/>
                <a:gd name="T27" fmla="*/ 120 h 272"/>
                <a:gd name="T28" fmla="*/ 143 w 163"/>
                <a:gd name="T29" fmla="*/ 131 h 272"/>
                <a:gd name="T30" fmla="*/ 126 w 163"/>
                <a:gd name="T31" fmla="*/ 131 h 272"/>
                <a:gd name="T32" fmla="*/ 109 w 163"/>
                <a:gd name="T33" fmla="*/ 85 h 272"/>
                <a:gd name="T34" fmla="*/ 112 w 163"/>
                <a:gd name="T35" fmla="*/ 72 h 272"/>
                <a:gd name="T36" fmla="*/ 84 w 163"/>
                <a:gd name="T37" fmla="*/ 39 h 272"/>
                <a:gd name="T38" fmla="*/ 84 w 163"/>
                <a:gd name="T39" fmla="*/ 0 h 272"/>
                <a:gd name="T40" fmla="*/ 75 w 163"/>
                <a:gd name="T41" fmla="*/ 0 h 272"/>
                <a:gd name="T42" fmla="*/ 75 w 163"/>
                <a:gd name="T43" fmla="*/ 39 h 272"/>
                <a:gd name="T44" fmla="*/ 46 w 163"/>
                <a:gd name="T45" fmla="*/ 72 h 272"/>
                <a:gd name="T46" fmla="*/ 52 w 163"/>
                <a:gd name="T47" fmla="*/ 90 h 272"/>
                <a:gd name="T48" fmla="*/ 37 w 163"/>
                <a:gd name="T49" fmla="*/ 131 h 272"/>
                <a:gd name="T50" fmla="*/ 19 w 163"/>
                <a:gd name="T51" fmla="*/ 131 h 272"/>
                <a:gd name="T52" fmla="*/ 19 w 163"/>
                <a:gd name="T53" fmla="*/ 120 h 272"/>
                <a:gd name="T54" fmla="*/ 12 w 163"/>
                <a:gd name="T55" fmla="*/ 120 h 272"/>
                <a:gd name="T56" fmla="*/ 12 w 163"/>
                <a:gd name="T57" fmla="*/ 149 h 272"/>
                <a:gd name="T58" fmla="*/ 19 w 163"/>
                <a:gd name="T59" fmla="*/ 149 h 272"/>
                <a:gd name="T60" fmla="*/ 19 w 163"/>
                <a:gd name="T61" fmla="*/ 138 h 272"/>
                <a:gd name="T62" fmla="*/ 34 w 163"/>
                <a:gd name="T63" fmla="*/ 138 h 272"/>
                <a:gd name="T64" fmla="*/ 8 w 163"/>
                <a:gd name="T65" fmla="*/ 209 h 272"/>
                <a:gd name="T66" fmla="*/ 10 w 163"/>
                <a:gd name="T67" fmla="*/ 229 h 272"/>
                <a:gd name="T68" fmla="*/ 0 w 163"/>
                <a:gd name="T69" fmla="*/ 272 h 272"/>
                <a:gd name="T70" fmla="*/ 22 w 163"/>
                <a:gd name="T71" fmla="*/ 234 h 272"/>
                <a:gd name="T72" fmla="*/ 80 w 163"/>
                <a:gd name="T73" fmla="*/ 49 h 272"/>
                <a:gd name="T74" fmla="*/ 103 w 163"/>
                <a:gd name="T75" fmla="*/ 72 h 272"/>
                <a:gd name="T76" fmla="*/ 80 w 163"/>
                <a:gd name="T77" fmla="*/ 95 h 272"/>
                <a:gd name="T78" fmla="*/ 57 w 163"/>
                <a:gd name="T79" fmla="*/ 72 h 272"/>
                <a:gd name="T80" fmla="*/ 80 w 163"/>
                <a:gd name="T81" fmla="*/ 4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 h="272">
                  <a:moveTo>
                    <a:pt x="22" y="234"/>
                  </a:moveTo>
                  <a:cubicBezTo>
                    <a:pt x="37" y="219"/>
                    <a:pt x="37" y="219"/>
                    <a:pt x="37" y="219"/>
                  </a:cubicBezTo>
                  <a:cubicBezTo>
                    <a:pt x="81" y="107"/>
                    <a:pt x="81" y="107"/>
                    <a:pt x="81" y="107"/>
                  </a:cubicBezTo>
                  <a:cubicBezTo>
                    <a:pt x="125" y="219"/>
                    <a:pt x="125" y="219"/>
                    <a:pt x="125" y="219"/>
                  </a:cubicBezTo>
                  <a:cubicBezTo>
                    <a:pt x="141" y="234"/>
                    <a:pt x="141" y="234"/>
                    <a:pt x="141" y="234"/>
                  </a:cubicBezTo>
                  <a:cubicBezTo>
                    <a:pt x="163" y="272"/>
                    <a:pt x="163" y="272"/>
                    <a:pt x="163" y="272"/>
                  </a:cubicBezTo>
                  <a:cubicBezTo>
                    <a:pt x="153" y="229"/>
                    <a:pt x="153" y="229"/>
                    <a:pt x="153" y="229"/>
                  </a:cubicBezTo>
                  <a:cubicBezTo>
                    <a:pt x="155" y="209"/>
                    <a:pt x="155" y="209"/>
                    <a:pt x="155" y="209"/>
                  </a:cubicBezTo>
                  <a:cubicBezTo>
                    <a:pt x="129" y="138"/>
                    <a:pt x="129" y="138"/>
                    <a:pt x="129" y="138"/>
                  </a:cubicBezTo>
                  <a:cubicBezTo>
                    <a:pt x="143" y="138"/>
                    <a:pt x="143" y="138"/>
                    <a:pt x="143" y="138"/>
                  </a:cubicBezTo>
                  <a:cubicBezTo>
                    <a:pt x="143" y="149"/>
                    <a:pt x="143" y="149"/>
                    <a:pt x="143" y="149"/>
                  </a:cubicBezTo>
                  <a:cubicBezTo>
                    <a:pt x="150" y="149"/>
                    <a:pt x="150" y="149"/>
                    <a:pt x="150" y="149"/>
                  </a:cubicBezTo>
                  <a:cubicBezTo>
                    <a:pt x="150" y="120"/>
                    <a:pt x="150" y="120"/>
                    <a:pt x="150" y="120"/>
                  </a:cubicBezTo>
                  <a:cubicBezTo>
                    <a:pt x="143" y="120"/>
                    <a:pt x="143" y="120"/>
                    <a:pt x="143" y="120"/>
                  </a:cubicBezTo>
                  <a:cubicBezTo>
                    <a:pt x="143" y="131"/>
                    <a:pt x="143" y="131"/>
                    <a:pt x="143" y="131"/>
                  </a:cubicBezTo>
                  <a:cubicBezTo>
                    <a:pt x="126" y="131"/>
                    <a:pt x="126" y="131"/>
                    <a:pt x="126" y="131"/>
                  </a:cubicBezTo>
                  <a:cubicBezTo>
                    <a:pt x="109" y="85"/>
                    <a:pt x="109" y="85"/>
                    <a:pt x="109" y="85"/>
                  </a:cubicBezTo>
                  <a:cubicBezTo>
                    <a:pt x="111" y="81"/>
                    <a:pt x="112" y="77"/>
                    <a:pt x="112" y="72"/>
                  </a:cubicBezTo>
                  <a:cubicBezTo>
                    <a:pt x="112" y="55"/>
                    <a:pt x="100" y="42"/>
                    <a:pt x="84" y="39"/>
                  </a:cubicBezTo>
                  <a:cubicBezTo>
                    <a:pt x="84" y="0"/>
                    <a:pt x="84" y="0"/>
                    <a:pt x="84" y="0"/>
                  </a:cubicBezTo>
                  <a:cubicBezTo>
                    <a:pt x="75" y="0"/>
                    <a:pt x="75" y="0"/>
                    <a:pt x="75" y="0"/>
                  </a:cubicBezTo>
                  <a:cubicBezTo>
                    <a:pt x="75" y="39"/>
                    <a:pt x="75" y="39"/>
                    <a:pt x="75" y="39"/>
                  </a:cubicBezTo>
                  <a:cubicBezTo>
                    <a:pt x="59" y="42"/>
                    <a:pt x="46" y="55"/>
                    <a:pt x="46" y="72"/>
                  </a:cubicBezTo>
                  <a:cubicBezTo>
                    <a:pt x="46" y="79"/>
                    <a:pt x="48" y="85"/>
                    <a:pt x="52" y="90"/>
                  </a:cubicBezTo>
                  <a:cubicBezTo>
                    <a:pt x="37" y="131"/>
                    <a:pt x="37" y="131"/>
                    <a:pt x="37" y="131"/>
                  </a:cubicBezTo>
                  <a:cubicBezTo>
                    <a:pt x="19" y="131"/>
                    <a:pt x="19" y="131"/>
                    <a:pt x="19" y="131"/>
                  </a:cubicBezTo>
                  <a:cubicBezTo>
                    <a:pt x="19" y="120"/>
                    <a:pt x="19" y="120"/>
                    <a:pt x="19" y="120"/>
                  </a:cubicBezTo>
                  <a:cubicBezTo>
                    <a:pt x="12" y="120"/>
                    <a:pt x="12" y="120"/>
                    <a:pt x="12" y="120"/>
                  </a:cubicBezTo>
                  <a:cubicBezTo>
                    <a:pt x="12" y="149"/>
                    <a:pt x="12" y="149"/>
                    <a:pt x="12" y="149"/>
                  </a:cubicBezTo>
                  <a:cubicBezTo>
                    <a:pt x="19" y="149"/>
                    <a:pt x="19" y="149"/>
                    <a:pt x="19" y="149"/>
                  </a:cubicBezTo>
                  <a:cubicBezTo>
                    <a:pt x="19" y="138"/>
                    <a:pt x="19" y="138"/>
                    <a:pt x="19" y="138"/>
                  </a:cubicBezTo>
                  <a:cubicBezTo>
                    <a:pt x="34" y="138"/>
                    <a:pt x="34" y="138"/>
                    <a:pt x="34" y="138"/>
                  </a:cubicBezTo>
                  <a:cubicBezTo>
                    <a:pt x="8" y="209"/>
                    <a:pt x="8" y="209"/>
                    <a:pt x="8" y="209"/>
                  </a:cubicBezTo>
                  <a:cubicBezTo>
                    <a:pt x="10" y="229"/>
                    <a:pt x="10" y="229"/>
                    <a:pt x="10" y="229"/>
                  </a:cubicBezTo>
                  <a:cubicBezTo>
                    <a:pt x="0" y="272"/>
                    <a:pt x="0" y="272"/>
                    <a:pt x="0" y="272"/>
                  </a:cubicBezTo>
                  <a:lnTo>
                    <a:pt x="22" y="234"/>
                  </a:lnTo>
                  <a:close/>
                  <a:moveTo>
                    <a:pt x="80" y="49"/>
                  </a:moveTo>
                  <a:cubicBezTo>
                    <a:pt x="92" y="49"/>
                    <a:pt x="103" y="59"/>
                    <a:pt x="103" y="72"/>
                  </a:cubicBezTo>
                  <a:cubicBezTo>
                    <a:pt x="103" y="84"/>
                    <a:pt x="92" y="95"/>
                    <a:pt x="80" y="95"/>
                  </a:cubicBezTo>
                  <a:cubicBezTo>
                    <a:pt x="67" y="95"/>
                    <a:pt x="57" y="84"/>
                    <a:pt x="57" y="72"/>
                  </a:cubicBezTo>
                  <a:cubicBezTo>
                    <a:pt x="57" y="59"/>
                    <a:pt x="67" y="49"/>
                    <a:pt x="8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0" name="Oval 7"/>
            <p:cNvSpPr>
              <a:spLocks noChangeArrowheads="1"/>
            </p:cNvSpPr>
            <p:nvPr/>
          </p:nvSpPr>
          <p:spPr bwMode="auto">
            <a:xfrm>
              <a:off x="1742" y="460"/>
              <a:ext cx="52" cy="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1" name="Freeform 8"/>
            <p:cNvSpPr/>
            <p:nvPr/>
          </p:nvSpPr>
          <p:spPr bwMode="auto">
            <a:xfrm>
              <a:off x="1599" y="965"/>
              <a:ext cx="345" cy="77"/>
            </a:xfrm>
            <a:custGeom>
              <a:avLst/>
              <a:gdLst>
                <a:gd name="T0" fmla="*/ 3 w 145"/>
                <a:gd name="T1" fmla="*/ 0 h 32"/>
                <a:gd name="T2" fmla="*/ 0 w 145"/>
                <a:gd name="T3" fmla="*/ 5 h 32"/>
                <a:gd name="T4" fmla="*/ 74 w 145"/>
                <a:gd name="T5" fmla="*/ 20 h 32"/>
                <a:gd name="T6" fmla="*/ 145 w 145"/>
                <a:gd name="T7" fmla="*/ 5 h 32"/>
                <a:gd name="T8" fmla="*/ 142 w 145"/>
                <a:gd name="T9" fmla="*/ 0 h 32"/>
                <a:gd name="T10" fmla="*/ 3 w 145"/>
                <a:gd name="T11" fmla="*/ 0 h 32"/>
              </a:gdLst>
              <a:ahLst/>
              <a:cxnLst>
                <a:cxn ang="0">
                  <a:pos x="T0" y="T1"/>
                </a:cxn>
                <a:cxn ang="0">
                  <a:pos x="T2" y="T3"/>
                </a:cxn>
                <a:cxn ang="0">
                  <a:pos x="T4" y="T5"/>
                </a:cxn>
                <a:cxn ang="0">
                  <a:pos x="T6" y="T7"/>
                </a:cxn>
                <a:cxn ang="0">
                  <a:pos x="T8" y="T9"/>
                </a:cxn>
                <a:cxn ang="0">
                  <a:pos x="T10" y="T11"/>
                </a:cxn>
              </a:cxnLst>
              <a:rect l="0" t="0" r="r" b="b"/>
              <a:pathLst>
                <a:path w="145" h="32">
                  <a:moveTo>
                    <a:pt x="3" y="0"/>
                  </a:moveTo>
                  <a:cubicBezTo>
                    <a:pt x="0" y="5"/>
                    <a:pt x="0" y="5"/>
                    <a:pt x="0" y="5"/>
                  </a:cubicBezTo>
                  <a:cubicBezTo>
                    <a:pt x="1" y="5"/>
                    <a:pt x="32" y="20"/>
                    <a:pt x="74" y="20"/>
                  </a:cubicBezTo>
                  <a:cubicBezTo>
                    <a:pt x="96" y="20"/>
                    <a:pt x="120" y="16"/>
                    <a:pt x="145" y="5"/>
                  </a:cubicBezTo>
                  <a:cubicBezTo>
                    <a:pt x="142" y="0"/>
                    <a:pt x="142" y="0"/>
                    <a:pt x="142" y="0"/>
                  </a:cubicBezTo>
                  <a:cubicBezTo>
                    <a:pt x="71" y="32"/>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2" name="Freeform 9"/>
            <p:cNvSpPr/>
            <p:nvPr/>
          </p:nvSpPr>
          <p:spPr bwMode="auto">
            <a:xfrm>
              <a:off x="1944" y="751"/>
              <a:ext cx="341" cy="150"/>
            </a:xfrm>
            <a:custGeom>
              <a:avLst/>
              <a:gdLst>
                <a:gd name="T0" fmla="*/ 70 w 143"/>
                <a:gd name="T1" fmla="*/ 7 h 63"/>
                <a:gd name="T2" fmla="*/ 54 w 143"/>
                <a:gd name="T3" fmla="*/ 8 h 63"/>
                <a:gd name="T4" fmla="*/ 61 w 143"/>
                <a:gd name="T5" fmla="*/ 1 h 63"/>
                <a:gd name="T6" fmla="*/ 70 w 143"/>
                <a:gd name="T7" fmla="*/ 0 h 63"/>
                <a:gd name="T8" fmla="*/ 142 w 143"/>
                <a:gd name="T9" fmla="*/ 59 h 63"/>
                <a:gd name="T10" fmla="*/ 143 w 143"/>
                <a:gd name="T11" fmla="*/ 63 h 63"/>
                <a:gd name="T12" fmla="*/ 0 w 143"/>
                <a:gd name="T13" fmla="*/ 63 h 63"/>
                <a:gd name="T14" fmla="*/ 6 w 143"/>
                <a:gd name="T15" fmla="*/ 57 h 63"/>
                <a:gd name="T16" fmla="*/ 135 w 143"/>
                <a:gd name="T17" fmla="*/ 57 h 63"/>
                <a:gd name="T18" fmla="*/ 70 w 143"/>
                <a:gd name="T19"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63">
                  <a:moveTo>
                    <a:pt x="70" y="7"/>
                  </a:moveTo>
                  <a:cubicBezTo>
                    <a:pt x="64" y="7"/>
                    <a:pt x="59" y="7"/>
                    <a:pt x="54" y="8"/>
                  </a:cubicBezTo>
                  <a:cubicBezTo>
                    <a:pt x="61" y="1"/>
                    <a:pt x="61" y="1"/>
                    <a:pt x="61" y="1"/>
                  </a:cubicBezTo>
                  <a:cubicBezTo>
                    <a:pt x="64" y="1"/>
                    <a:pt x="67" y="0"/>
                    <a:pt x="70" y="0"/>
                  </a:cubicBezTo>
                  <a:cubicBezTo>
                    <a:pt x="104" y="0"/>
                    <a:pt x="135" y="25"/>
                    <a:pt x="142" y="59"/>
                  </a:cubicBezTo>
                  <a:cubicBezTo>
                    <a:pt x="143" y="63"/>
                    <a:pt x="143" y="63"/>
                    <a:pt x="143" y="63"/>
                  </a:cubicBezTo>
                  <a:cubicBezTo>
                    <a:pt x="0" y="63"/>
                    <a:pt x="0" y="63"/>
                    <a:pt x="0" y="63"/>
                  </a:cubicBezTo>
                  <a:cubicBezTo>
                    <a:pt x="6" y="57"/>
                    <a:pt x="6" y="57"/>
                    <a:pt x="6" y="57"/>
                  </a:cubicBezTo>
                  <a:cubicBezTo>
                    <a:pt x="135" y="57"/>
                    <a:pt x="135" y="57"/>
                    <a:pt x="135" y="57"/>
                  </a:cubicBezTo>
                  <a:cubicBezTo>
                    <a:pt x="127" y="27"/>
                    <a:pt x="100" y="7"/>
                    <a:pt x="7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3" name="Freeform 10"/>
            <p:cNvSpPr/>
            <p:nvPr/>
          </p:nvSpPr>
          <p:spPr bwMode="auto">
            <a:xfrm>
              <a:off x="1873" y="684"/>
              <a:ext cx="486" cy="288"/>
            </a:xfrm>
            <a:custGeom>
              <a:avLst/>
              <a:gdLst>
                <a:gd name="T0" fmla="*/ 14 w 204"/>
                <a:gd name="T1" fmla="*/ 115 h 121"/>
                <a:gd name="T2" fmla="*/ 15 w 204"/>
                <a:gd name="T3" fmla="*/ 106 h 121"/>
                <a:gd name="T4" fmla="*/ 16 w 204"/>
                <a:gd name="T5" fmla="*/ 115 h 121"/>
                <a:gd name="T6" fmla="*/ 22 w 204"/>
                <a:gd name="T7" fmla="*/ 106 h 121"/>
                <a:gd name="T8" fmla="*/ 24 w 204"/>
                <a:gd name="T9" fmla="*/ 115 h 121"/>
                <a:gd name="T10" fmla="*/ 29 w 204"/>
                <a:gd name="T11" fmla="*/ 97 h 121"/>
                <a:gd name="T12" fmla="*/ 31 w 204"/>
                <a:gd name="T13" fmla="*/ 115 h 121"/>
                <a:gd name="T14" fmla="*/ 36 w 204"/>
                <a:gd name="T15" fmla="*/ 106 h 121"/>
                <a:gd name="T16" fmla="*/ 38 w 204"/>
                <a:gd name="T17" fmla="*/ 115 h 121"/>
                <a:gd name="T18" fmla="*/ 45 w 204"/>
                <a:gd name="T19" fmla="*/ 106 h 121"/>
                <a:gd name="T20" fmla="*/ 47 w 204"/>
                <a:gd name="T21" fmla="*/ 115 h 121"/>
                <a:gd name="T22" fmla="*/ 52 w 204"/>
                <a:gd name="T23" fmla="*/ 106 h 121"/>
                <a:gd name="T24" fmla="*/ 55 w 204"/>
                <a:gd name="T25" fmla="*/ 115 h 121"/>
                <a:gd name="T26" fmla="*/ 60 w 204"/>
                <a:gd name="T27" fmla="*/ 97 h 121"/>
                <a:gd name="T28" fmla="*/ 62 w 204"/>
                <a:gd name="T29" fmla="*/ 115 h 121"/>
                <a:gd name="T30" fmla="*/ 68 w 204"/>
                <a:gd name="T31" fmla="*/ 106 h 121"/>
                <a:gd name="T32" fmla="*/ 70 w 204"/>
                <a:gd name="T33" fmla="*/ 115 h 121"/>
                <a:gd name="T34" fmla="*/ 76 w 204"/>
                <a:gd name="T35" fmla="*/ 106 h 121"/>
                <a:gd name="T36" fmla="*/ 79 w 204"/>
                <a:gd name="T37" fmla="*/ 115 h 121"/>
                <a:gd name="T38" fmla="*/ 84 w 204"/>
                <a:gd name="T39" fmla="*/ 106 h 121"/>
                <a:gd name="T40" fmla="*/ 86 w 204"/>
                <a:gd name="T41" fmla="*/ 115 h 121"/>
                <a:gd name="T42" fmla="*/ 92 w 204"/>
                <a:gd name="T43" fmla="*/ 97 h 121"/>
                <a:gd name="T44" fmla="*/ 94 w 204"/>
                <a:gd name="T45" fmla="*/ 115 h 121"/>
                <a:gd name="T46" fmla="*/ 99 w 204"/>
                <a:gd name="T47" fmla="*/ 106 h 121"/>
                <a:gd name="T48" fmla="*/ 102 w 204"/>
                <a:gd name="T49" fmla="*/ 115 h 121"/>
                <a:gd name="T50" fmla="*/ 108 w 204"/>
                <a:gd name="T51" fmla="*/ 106 h 121"/>
                <a:gd name="T52" fmla="*/ 110 w 204"/>
                <a:gd name="T53" fmla="*/ 115 h 121"/>
                <a:gd name="T54" fmla="*/ 116 w 204"/>
                <a:gd name="T55" fmla="*/ 106 h 121"/>
                <a:gd name="T56" fmla="*/ 118 w 204"/>
                <a:gd name="T57" fmla="*/ 115 h 121"/>
                <a:gd name="T58" fmla="*/ 123 w 204"/>
                <a:gd name="T59" fmla="*/ 97 h 121"/>
                <a:gd name="T60" fmla="*/ 125 w 204"/>
                <a:gd name="T61" fmla="*/ 115 h 121"/>
                <a:gd name="T62" fmla="*/ 130 w 204"/>
                <a:gd name="T63" fmla="*/ 106 h 121"/>
                <a:gd name="T64" fmla="*/ 132 w 204"/>
                <a:gd name="T65" fmla="*/ 115 h 121"/>
                <a:gd name="T66" fmla="*/ 138 w 204"/>
                <a:gd name="T67" fmla="*/ 106 h 121"/>
                <a:gd name="T68" fmla="*/ 141 w 204"/>
                <a:gd name="T69" fmla="*/ 115 h 121"/>
                <a:gd name="T70" fmla="*/ 146 w 204"/>
                <a:gd name="T71" fmla="*/ 106 h 121"/>
                <a:gd name="T72" fmla="*/ 148 w 204"/>
                <a:gd name="T73" fmla="*/ 115 h 121"/>
                <a:gd name="T74" fmla="*/ 154 w 204"/>
                <a:gd name="T75" fmla="*/ 97 h 121"/>
                <a:gd name="T76" fmla="*/ 156 w 204"/>
                <a:gd name="T77" fmla="*/ 115 h 121"/>
                <a:gd name="T78" fmla="*/ 162 w 204"/>
                <a:gd name="T79" fmla="*/ 106 h 121"/>
                <a:gd name="T80" fmla="*/ 164 w 204"/>
                <a:gd name="T81" fmla="*/ 115 h 121"/>
                <a:gd name="T82" fmla="*/ 170 w 204"/>
                <a:gd name="T83" fmla="*/ 106 h 121"/>
                <a:gd name="T84" fmla="*/ 172 w 204"/>
                <a:gd name="T85" fmla="*/ 115 h 121"/>
                <a:gd name="T86" fmla="*/ 178 w 204"/>
                <a:gd name="T87" fmla="*/ 106 h 121"/>
                <a:gd name="T88" fmla="*/ 180 w 204"/>
                <a:gd name="T89" fmla="*/ 115 h 121"/>
                <a:gd name="T90" fmla="*/ 186 w 204"/>
                <a:gd name="T91" fmla="*/ 97 h 121"/>
                <a:gd name="T92" fmla="*/ 188 w 204"/>
                <a:gd name="T93" fmla="*/ 115 h 121"/>
                <a:gd name="T94" fmla="*/ 198 w 204"/>
                <a:gd name="T95" fmla="*/ 103 h 121"/>
                <a:gd name="T96" fmla="*/ 120 w 204"/>
                <a:gd name="T97" fmla="*/ 0 h 121"/>
                <a:gd name="T98" fmla="*/ 204 w 204"/>
                <a:gd name="T99" fmla="*/ 121 h 121"/>
                <a:gd name="T100" fmla="*/ 8 w 204"/>
                <a:gd name="T101" fmla="*/ 11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 h="121">
                  <a:moveTo>
                    <a:pt x="8" y="115"/>
                  </a:moveTo>
                  <a:cubicBezTo>
                    <a:pt x="14" y="115"/>
                    <a:pt x="14" y="115"/>
                    <a:pt x="14" y="115"/>
                  </a:cubicBezTo>
                  <a:cubicBezTo>
                    <a:pt x="14" y="106"/>
                    <a:pt x="14" y="106"/>
                    <a:pt x="14" y="106"/>
                  </a:cubicBezTo>
                  <a:cubicBezTo>
                    <a:pt x="15" y="106"/>
                    <a:pt x="15" y="106"/>
                    <a:pt x="15" y="106"/>
                  </a:cubicBezTo>
                  <a:cubicBezTo>
                    <a:pt x="16" y="106"/>
                    <a:pt x="16" y="106"/>
                    <a:pt x="16" y="106"/>
                  </a:cubicBezTo>
                  <a:cubicBezTo>
                    <a:pt x="16" y="115"/>
                    <a:pt x="16" y="115"/>
                    <a:pt x="16" y="115"/>
                  </a:cubicBezTo>
                  <a:cubicBezTo>
                    <a:pt x="22" y="115"/>
                    <a:pt x="22" y="115"/>
                    <a:pt x="22" y="115"/>
                  </a:cubicBezTo>
                  <a:cubicBezTo>
                    <a:pt x="22" y="106"/>
                    <a:pt x="22" y="106"/>
                    <a:pt x="22" y="106"/>
                  </a:cubicBezTo>
                  <a:cubicBezTo>
                    <a:pt x="24" y="106"/>
                    <a:pt x="24" y="106"/>
                    <a:pt x="24" y="106"/>
                  </a:cubicBezTo>
                  <a:cubicBezTo>
                    <a:pt x="24" y="115"/>
                    <a:pt x="24" y="115"/>
                    <a:pt x="24" y="115"/>
                  </a:cubicBezTo>
                  <a:cubicBezTo>
                    <a:pt x="29" y="115"/>
                    <a:pt x="29" y="115"/>
                    <a:pt x="29" y="115"/>
                  </a:cubicBezTo>
                  <a:cubicBezTo>
                    <a:pt x="29" y="97"/>
                    <a:pt x="29" y="97"/>
                    <a:pt x="29" y="97"/>
                  </a:cubicBezTo>
                  <a:cubicBezTo>
                    <a:pt x="31" y="97"/>
                    <a:pt x="31" y="97"/>
                    <a:pt x="31" y="97"/>
                  </a:cubicBezTo>
                  <a:cubicBezTo>
                    <a:pt x="31" y="115"/>
                    <a:pt x="31" y="115"/>
                    <a:pt x="31" y="115"/>
                  </a:cubicBezTo>
                  <a:cubicBezTo>
                    <a:pt x="36" y="115"/>
                    <a:pt x="36" y="115"/>
                    <a:pt x="36" y="115"/>
                  </a:cubicBezTo>
                  <a:cubicBezTo>
                    <a:pt x="36" y="106"/>
                    <a:pt x="36" y="106"/>
                    <a:pt x="36" y="106"/>
                  </a:cubicBezTo>
                  <a:cubicBezTo>
                    <a:pt x="38" y="106"/>
                    <a:pt x="38" y="106"/>
                    <a:pt x="38" y="106"/>
                  </a:cubicBezTo>
                  <a:cubicBezTo>
                    <a:pt x="38" y="115"/>
                    <a:pt x="38" y="115"/>
                    <a:pt x="38" y="115"/>
                  </a:cubicBezTo>
                  <a:cubicBezTo>
                    <a:pt x="45" y="115"/>
                    <a:pt x="45" y="115"/>
                    <a:pt x="45" y="115"/>
                  </a:cubicBezTo>
                  <a:cubicBezTo>
                    <a:pt x="45" y="106"/>
                    <a:pt x="45" y="106"/>
                    <a:pt x="45" y="106"/>
                  </a:cubicBezTo>
                  <a:cubicBezTo>
                    <a:pt x="47" y="106"/>
                    <a:pt x="47" y="106"/>
                    <a:pt x="47" y="106"/>
                  </a:cubicBezTo>
                  <a:cubicBezTo>
                    <a:pt x="47" y="115"/>
                    <a:pt x="47" y="115"/>
                    <a:pt x="47" y="115"/>
                  </a:cubicBezTo>
                  <a:cubicBezTo>
                    <a:pt x="52" y="115"/>
                    <a:pt x="52" y="115"/>
                    <a:pt x="52" y="115"/>
                  </a:cubicBezTo>
                  <a:cubicBezTo>
                    <a:pt x="52" y="106"/>
                    <a:pt x="52" y="106"/>
                    <a:pt x="52" y="106"/>
                  </a:cubicBezTo>
                  <a:cubicBezTo>
                    <a:pt x="55" y="106"/>
                    <a:pt x="55" y="106"/>
                    <a:pt x="55" y="106"/>
                  </a:cubicBezTo>
                  <a:cubicBezTo>
                    <a:pt x="55" y="115"/>
                    <a:pt x="55" y="115"/>
                    <a:pt x="55" y="115"/>
                  </a:cubicBezTo>
                  <a:cubicBezTo>
                    <a:pt x="60" y="115"/>
                    <a:pt x="60" y="115"/>
                    <a:pt x="60" y="115"/>
                  </a:cubicBezTo>
                  <a:cubicBezTo>
                    <a:pt x="60" y="97"/>
                    <a:pt x="60" y="97"/>
                    <a:pt x="60" y="97"/>
                  </a:cubicBezTo>
                  <a:cubicBezTo>
                    <a:pt x="62" y="97"/>
                    <a:pt x="62" y="97"/>
                    <a:pt x="62" y="97"/>
                  </a:cubicBezTo>
                  <a:cubicBezTo>
                    <a:pt x="62" y="115"/>
                    <a:pt x="62" y="115"/>
                    <a:pt x="62" y="115"/>
                  </a:cubicBezTo>
                  <a:cubicBezTo>
                    <a:pt x="68" y="115"/>
                    <a:pt x="68" y="115"/>
                    <a:pt x="68" y="115"/>
                  </a:cubicBezTo>
                  <a:cubicBezTo>
                    <a:pt x="68" y="106"/>
                    <a:pt x="68" y="106"/>
                    <a:pt x="68" y="106"/>
                  </a:cubicBezTo>
                  <a:cubicBezTo>
                    <a:pt x="70" y="106"/>
                    <a:pt x="70" y="106"/>
                    <a:pt x="70" y="106"/>
                  </a:cubicBezTo>
                  <a:cubicBezTo>
                    <a:pt x="70" y="115"/>
                    <a:pt x="70" y="115"/>
                    <a:pt x="70" y="115"/>
                  </a:cubicBezTo>
                  <a:cubicBezTo>
                    <a:pt x="76" y="115"/>
                    <a:pt x="76" y="115"/>
                    <a:pt x="76" y="115"/>
                  </a:cubicBezTo>
                  <a:cubicBezTo>
                    <a:pt x="76" y="106"/>
                    <a:pt x="76" y="106"/>
                    <a:pt x="76" y="106"/>
                  </a:cubicBezTo>
                  <a:cubicBezTo>
                    <a:pt x="79" y="106"/>
                    <a:pt x="79" y="106"/>
                    <a:pt x="79" y="106"/>
                  </a:cubicBezTo>
                  <a:cubicBezTo>
                    <a:pt x="79" y="115"/>
                    <a:pt x="79" y="115"/>
                    <a:pt x="79" y="115"/>
                  </a:cubicBezTo>
                  <a:cubicBezTo>
                    <a:pt x="84" y="115"/>
                    <a:pt x="84" y="115"/>
                    <a:pt x="84" y="115"/>
                  </a:cubicBezTo>
                  <a:cubicBezTo>
                    <a:pt x="84" y="106"/>
                    <a:pt x="84" y="106"/>
                    <a:pt x="84" y="106"/>
                  </a:cubicBezTo>
                  <a:cubicBezTo>
                    <a:pt x="86" y="106"/>
                    <a:pt x="86" y="106"/>
                    <a:pt x="86" y="106"/>
                  </a:cubicBezTo>
                  <a:cubicBezTo>
                    <a:pt x="86" y="115"/>
                    <a:pt x="86" y="115"/>
                    <a:pt x="86" y="115"/>
                  </a:cubicBezTo>
                  <a:cubicBezTo>
                    <a:pt x="92" y="115"/>
                    <a:pt x="92" y="115"/>
                    <a:pt x="92" y="115"/>
                  </a:cubicBezTo>
                  <a:cubicBezTo>
                    <a:pt x="92" y="97"/>
                    <a:pt x="92" y="97"/>
                    <a:pt x="92" y="97"/>
                  </a:cubicBezTo>
                  <a:cubicBezTo>
                    <a:pt x="94" y="97"/>
                    <a:pt x="94" y="97"/>
                    <a:pt x="94" y="97"/>
                  </a:cubicBezTo>
                  <a:cubicBezTo>
                    <a:pt x="94" y="115"/>
                    <a:pt x="94" y="115"/>
                    <a:pt x="94" y="115"/>
                  </a:cubicBezTo>
                  <a:cubicBezTo>
                    <a:pt x="99" y="115"/>
                    <a:pt x="99" y="115"/>
                    <a:pt x="99" y="115"/>
                  </a:cubicBezTo>
                  <a:cubicBezTo>
                    <a:pt x="99" y="106"/>
                    <a:pt x="99" y="106"/>
                    <a:pt x="99" y="106"/>
                  </a:cubicBezTo>
                  <a:cubicBezTo>
                    <a:pt x="102" y="106"/>
                    <a:pt x="102" y="106"/>
                    <a:pt x="102" y="106"/>
                  </a:cubicBezTo>
                  <a:cubicBezTo>
                    <a:pt x="102" y="115"/>
                    <a:pt x="102" y="115"/>
                    <a:pt x="102" y="115"/>
                  </a:cubicBezTo>
                  <a:cubicBezTo>
                    <a:pt x="108" y="115"/>
                    <a:pt x="108" y="115"/>
                    <a:pt x="108" y="115"/>
                  </a:cubicBezTo>
                  <a:cubicBezTo>
                    <a:pt x="108" y="106"/>
                    <a:pt x="108" y="106"/>
                    <a:pt x="108" y="106"/>
                  </a:cubicBezTo>
                  <a:cubicBezTo>
                    <a:pt x="110" y="106"/>
                    <a:pt x="110" y="106"/>
                    <a:pt x="110" y="106"/>
                  </a:cubicBezTo>
                  <a:cubicBezTo>
                    <a:pt x="110" y="115"/>
                    <a:pt x="110" y="115"/>
                    <a:pt x="110" y="115"/>
                  </a:cubicBezTo>
                  <a:cubicBezTo>
                    <a:pt x="116" y="115"/>
                    <a:pt x="116" y="115"/>
                    <a:pt x="116" y="115"/>
                  </a:cubicBezTo>
                  <a:cubicBezTo>
                    <a:pt x="116" y="106"/>
                    <a:pt x="116" y="106"/>
                    <a:pt x="116" y="106"/>
                  </a:cubicBezTo>
                  <a:cubicBezTo>
                    <a:pt x="118" y="106"/>
                    <a:pt x="118" y="106"/>
                    <a:pt x="118" y="106"/>
                  </a:cubicBezTo>
                  <a:cubicBezTo>
                    <a:pt x="118" y="115"/>
                    <a:pt x="118" y="115"/>
                    <a:pt x="118" y="115"/>
                  </a:cubicBezTo>
                  <a:cubicBezTo>
                    <a:pt x="123" y="115"/>
                    <a:pt x="123" y="115"/>
                    <a:pt x="123" y="115"/>
                  </a:cubicBezTo>
                  <a:cubicBezTo>
                    <a:pt x="123" y="97"/>
                    <a:pt x="123" y="97"/>
                    <a:pt x="123" y="97"/>
                  </a:cubicBezTo>
                  <a:cubicBezTo>
                    <a:pt x="125" y="97"/>
                    <a:pt x="125" y="97"/>
                    <a:pt x="125" y="97"/>
                  </a:cubicBezTo>
                  <a:cubicBezTo>
                    <a:pt x="125" y="115"/>
                    <a:pt x="125" y="115"/>
                    <a:pt x="125" y="115"/>
                  </a:cubicBezTo>
                  <a:cubicBezTo>
                    <a:pt x="130" y="115"/>
                    <a:pt x="130" y="115"/>
                    <a:pt x="130" y="115"/>
                  </a:cubicBezTo>
                  <a:cubicBezTo>
                    <a:pt x="130" y="106"/>
                    <a:pt x="130" y="106"/>
                    <a:pt x="130" y="106"/>
                  </a:cubicBezTo>
                  <a:cubicBezTo>
                    <a:pt x="132" y="106"/>
                    <a:pt x="132" y="106"/>
                    <a:pt x="132" y="106"/>
                  </a:cubicBezTo>
                  <a:cubicBezTo>
                    <a:pt x="132" y="115"/>
                    <a:pt x="132" y="115"/>
                    <a:pt x="132" y="115"/>
                  </a:cubicBezTo>
                  <a:cubicBezTo>
                    <a:pt x="138" y="115"/>
                    <a:pt x="138" y="115"/>
                    <a:pt x="138" y="115"/>
                  </a:cubicBezTo>
                  <a:cubicBezTo>
                    <a:pt x="138" y="106"/>
                    <a:pt x="138" y="106"/>
                    <a:pt x="138" y="106"/>
                  </a:cubicBezTo>
                  <a:cubicBezTo>
                    <a:pt x="141" y="106"/>
                    <a:pt x="141" y="106"/>
                    <a:pt x="141" y="106"/>
                  </a:cubicBezTo>
                  <a:cubicBezTo>
                    <a:pt x="141" y="115"/>
                    <a:pt x="141" y="115"/>
                    <a:pt x="141" y="115"/>
                  </a:cubicBezTo>
                  <a:cubicBezTo>
                    <a:pt x="146" y="115"/>
                    <a:pt x="146" y="115"/>
                    <a:pt x="146" y="115"/>
                  </a:cubicBezTo>
                  <a:cubicBezTo>
                    <a:pt x="146" y="106"/>
                    <a:pt x="146" y="106"/>
                    <a:pt x="146" y="106"/>
                  </a:cubicBezTo>
                  <a:cubicBezTo>
                    <a:pt x="148" y="106"/>
                    <a:pt x="148" y="106"/>
                    <a:pt x="148" y="106"/>
                  </a:cubicBezTo>
                  <a:cubicBezTo>
                    <a:pt x="148" y="115"/>
                    <a:pt x="148" y="115"/>
                    <a:pt x="148" y="115"/>
                  </a:cubicBezTo>
                  <a:cubicBezTo>
                    <a:pt x="154" y="115"/>
                    <a:pt x="154" y="115"/>
                    <a:pt x="154" y="115"/>
                  </a:cubicBezTo>
                  <a:cubicBezTo>
                    <a:pt x="154" y="97"/>
                    <a:pt x="154" y="97"/>
                    <a:pt x="154" y="97"/>
                  </a:cubicBezTo>
                  <a:cubicBezTo>
                    <a:pt x="156" y="97"/>
                    <a:pt x="156" y="97"/>
                    <a:pt x="156" y="97"/>
                  </a:cubicBezTo>
                  <a:cubicBezTo>
                    <a:pt x="156" y="115"/>
                    <a:pt x="156" y="115"/>
                    <a:pt x="156" y="115"/>
                  </a:cubicBezTo>
                  <a:cubicBezTo>
                    <a:pt x="162" y="115"/>
                    <a:pt x="162" y="115"/>
                    <a:pt x="162" y="115"/>
                  </a:cubicBezTo>
                  <a:cubicBezTo>
                    <a:pt x="162" y="106"/>
                    <a:pt x="162" y="106"/>
                    <a:pt x="162" y="106"/>
                  </a:cubicBezTo>
                  <a:cubicBezTo>
                    <a:pt x="164" y="106"/>
                    <a:pt x="164" y="106"/>
                    <a:pt x="164" y="106"/>
                  </a:cubicBezTo>
                  <a:cubicBezTo>
                    <a:pt x="164" y="115"/>
                    <a:pt x="164" y="115"/>
                    <a:pt x="164" y="115"/>
                  </a:cubicBezTo>
                  <a:cubicBezTo>
                    <a:pt x="170" y="115"/>
                    <a:pt x="170" y="115"/>
                    <a:pt x="170" y="115"/>
                  </a:cubicBezTo>
                  <a:cubicBezTo>
                    <a:pt x="170" y="106"/>
                    <a:pt x="170" y="106"/>
                    <a:pt x="170" y="106"/>
                  </a:cubicBezTo>
                  <a:cubicBezTo>
                    <a:pt x="172" y="106"/>
                    <a:pt x="172" y="106"/>
                    <a:pt x="172" y="106"/>
                  </a:cubicBezTo>
                  <a:cubicBezTo>
                    <a:pt x="172" y="115"/>
                    <a:pt x="172" y="115"/>
                    <a:pt x="172" y="115"/>
                  </a:cubicBezTo>
                  <a:cubicBezTo>
                    <a:pt x="178" y="115"/>
                    <a:pt x="178" y="115"/>
                    <a:pt x="178" y="115"/>
                  </a:cubicBezTo>
                  <a:cubicBezTo>
                    <a:pt x="178" y="106"/>
                    <a:pt x="178" y="106"/>
                    <a:pt x="178" y="106"/>
                  </a:cubicBezTo>
                  <a:cubicBezTo>
                    <a:pt x="180" y="106"/>
                    <a:pt x="180" y="106"/>
                    <a:pt x="180" y="106"/>
                  </a:cubicBezTo>
                  <a:cubicBezTo>
                    <a:pt x="180" y="115"/>
                    <a:pt x="180" y="115"/>
                    <a:pt x="180" y="115"/>
                  </a:cubicBezTo>
                  <a:cubicBezTo>
                    <a:pt x="186" y="115"/>
                    <a:pt x="186" y="115"/>
                    <a:pt x="186" y="115"/>
                  </a:cubicBezTo>
                  <a:cubicBezTo>
                    <a:pt x="186" y="97"/>
                    <a:pt x="186" y="97"/>
                    <a:pt x="186" y="97"/>
                  </a:cubicBezTo>
                  <a:cubicBezTo>
                    <a:pt x="188" y="97"/>
                    <a:pt x="188" y="97"/>
                    <a:pt x="188" y="97"/>
                  </a:cubicBezTo>
                  <a:cubicBezTo>
                    <a:pt x="188" y="115"/>
                    <a:pt x="188" y="115"/>
                    <a:pt x="188" y="115"/>
                  </a:cubicBezTo>
                  <a:cubicBezTo>
                    <a:pt x="198" y="115"/>
                    <a:pt x="198" y="115"/>
                    <a:pt x="198" y="115"/>
                  </a:cubicBezTo>
                  <a:cubicBezTo>
                    <a:pt x="198" y="103"/>
                    <a:pt x="198" y="103"/>
                    <a:pt x="198" y="103"/>
                  </a:cubicBezTo>
                  <a:cubicBezTo>
                    <a:pt x="198" y="54"/>
                    <a:pt x="162" y="13"/>
                    <a:pt x="115" y="6"/>
                  </a:cubicBezTo>
                  <a:cubicBezTo>
                    <a:pt x="120" y="0"/>
                    <a:pt x="120" y="0"/>
                    <a:pt x="120" y="0"/>
                  </a:cubicBezTo>
                  <a:cubicBezTo>
                    <a:pt x="168" y="10"/>
                    <a:pt x="204" y="52"/>
                    <a:pt x="204" y="103"/>
                  </a:cubicBezTo>
                  <a:cubicBezTo>
                    <a:pt x="204" y="121"/>
                    <a:pt x="204" y="121"/>
                    <a:pt x="204" y="121"/>
                  </a:cubicBezTo>
                  <a:cubicBezTo>
                    <a:pt x="0" y="121"/>
                    <a:pt x="0" y="121"/>
                    <a:pt x="0" y="121"/>
                  </a:cubicBezTo>
                  <a:cubicBezTo>
                    <a:pt x="8" y="113"/>
                    <a:pt x="8" y="113"/>
                    <a:pt x="8" y="113"/>
                  </a:cubicBezTo>
                  <a:cubicBezTo>
                    <a:pt x="8" y="115"/>
                    <a:pt x="8" y="115"/>
                    <a:pt x="8"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4" name="Freeform 11"/>
            <p:cNvSpPr/>
            <p:nvPr/>
          </p:nvSpPr>
          <p:spPr bwMode="auto">
            <a:xfrm>
              <a:off x="1839" y="415"/>
              <a:ext cx="189" cy="367"/>
            </a:xfrm>
            <a:custGeom>
              <a:avLst/>
              <a:gdLst>
                <a:gd name="T0" fmla="*/ 74 w 79"/>
                <a:gd name="T1" fmla="*/ 78 h 154"/>
                <a:gd name="T2" fmla="*/ 67 w 79"/>
                <a:gd name="T3" fmla="*/ 80 h 154"/>
                <a:gd name="T4" fmla="*/ 70 w 79"/>
                <a:gd name="T5" fmla="*/ 74 h 154"/>
                <a:gd name="T6" fmla="*/ 63 w 79"/>
                <a:gd name="T7" fmla="*/ 76 h 154"/>
                <a:gd name="T8" fmla="*/ 66 w 79"/>
                <a:gd name="T9" fmla="*/ 70 h 154"/>
                <a:gd name="T10" fmla="*/ 60 w 79"/>
                <a:gd name="T11" fmla="*/ 72 h 154"/>
                <a:gd name="T12" fmla="*/ 63 w 79"/>
                <a:gd name="T13" fmla="*/ 67 h 154"/>
                <a:gd name="T14" fmla="*/ 51 w 79"/>
                <a:gd name="T15" fmla="*/ 72 h 154"/>
                <a:gd name="T16" fmla="*/ 59 w 79"/>
                <a:gd name="T17" fmla="*/ 63 h 154"/>
                <a:gd name="T18" fmla="*/ 53 w 79"/>
                <a:gd name="T19" fmla="*/ 65 h 154"/>
                <a:gd name="T20" fmla="*/ 56 w 79"/>
                <a:gd name="T21" fmla="*/ 60 h 154"/>
                <a:gd name="T22" fmla="*/ 49 w 79"/>
                <a:gd name="T23" fmla="*/ 61 h 154"/>
                <a:gd name="T24" fmla="*/ 52 w 79"/>
                <a:gd name="T25" fmla="*/ 56 h 154"/>
                <a:gd name="T26" fmla="*/ 45 w 79"/>
                <a:gd name="T27" fmla="*/ 57 h 154"/>
                <a:gd name="T28" fmla="*/ 48 w 79"/>
                <a:gd name="T29" fmla="*/ 52 h 154"/>
                <a:gd name="T30" fmla="*/ 37 w 79"/>
                <a:gd name="T31" fmla="*/ 58 h 154"/>
                <a:gd name="T32" fmla="*/ 45 w 79"/>
                <a:gd name="T33" fmla="*/ 49 h 154"/>
                <a:gd name="T34" fmla="*/ 38 w 79"/>
                <a:gd name="T35" fmla="*/ 51 h 154"/>
                <a:gd name="T36" fmla="*/ 41 w 79"/>
                <a:gd name="T37" fmla="*/ 45 h 154"/>
                <a:gd name="T38" fmla="*/ 34 w 79"/>
                <a:gd name="T39" fmla="*/ 47 h 154"/>
                <a:gd name="T40" fmla="*/ 37 w 79"/>
                <a:gd name="T41" fmla="*/ 41 h 154"/>
                <a:gd name="T42" fmla="*/ 30 w 79"/>
                <a:gd name="T43" fmla="*/ 43 h 154"/>
                <a:gd name="T44" fmla="*/ 34 w 79"/>
                <a:gd name="T45" fmla="*/ 38 h 154"/>
                <a:gd name="T46" fmla="*/ 22 w 79"/>
                <a:gd name="T47" fmla="*/ 43 h 154"/>
                <a:gd name="T48" fmla="*/ 30 w 79"/>
                <a:gd name="T49" fmla="*/ 34 h 154"/>
                <a:gd name="T50" fmla="*/ 23 w 79"/>
                <a:gd name="T51" fmla="*/ 35 h 154"/>
                <a:gd name="T52" fmla="*/ 26 w 79"/>
                <a:gd name="T53" fmla="*/ 30 h 154"/>
                <a:gd name="T54" fmla="*/ 19 w 79"/>
                <a:gd name="T55" fmla="*/ 31 h 154"/>
                <a:gd name="T56" fmla="*/ 22 w 79"/>
                <a:gd name="T57" fmla="*/ 26 h 154"/>
                <a:gd name="T58" fmla="*/ 15 w 79"/>
                <a:gd name="T59" fmla="*/ 28 h 154"/>
                <a:gd name="T60" fmla="*/ 18 w 79"/>
                <a:gd name="T61" fmla="*/ 22 h 154"/>
                <a:gd name="T62" fmla="*/ 7 w 79"/>
                <a:gd name="T63" fmla="*/ 28 h 154"/>
                <a:gd name="T64" fmla="*/ 15 w 79"/>
                <a:gd name="T65" fmla="*/ 19 h 154"/>
                <a:gd name="T66" fmla="*/ 5 w 79"/>
                <a:gd name="T67" fmla="*/ 148 h 154"/>
                <a:gd name="T68" fmla="*/ 0 w 79"/>
                <a:gd name="T69" fmla="*/ 3 h 154"/>
                <a:gd name="T70" fmla="*/ 4 w 79"/>
                <a:gd name="T71" fmla="*/ 1 h 154"/>
                <a:gd name="T72" fmla="*/ 66 w 79"/>
                <a:gd name="T73" fmla="*/ 8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9" h="154">
                  <a:moveTo>
                    <a:pt x="66" y="87"/>
                  </a:moveTo>
                  <a:cubicBezTo>
                    <a:pt x="74" y="78"/>
                    <a:pt x="74" y="78"/>
                    <a:pt x="74" y="78"/>
                  </a:cubicBezTo>
                  <a:cubicBezTo>
                    <a:pt x="71" y="75"/>
                    <a:pt x="71" y="75"/>
                    <a:pt x="71" y="75"/>
                  </a:cubicBezTo>
                  <a:cubicBezTo>
                    <a:pt x="67" y="80"/>
                    <a:pt x="67" y="80"/>
                    <a:pt x="67" y="80"/>
                  </a:cubicBezTo>
                  <a:cubicBezTo>
                    <a:pt x="66" y="79"/>
                    <a:pt x="66" y="79"/>
                    <a:pt x="66" y="79"/>
                  </a:cubicBezTo>
                  <a:cubicBezTo>
                    <a:pt x="70" y="74"/>
                    <a:pt x="70" y="74"/>
                    <a:pt x="70" y="74"/>
                  </a:cubicBezTo>
                  <a:cubicBezTo>
                    <a:pt x="67" y="71"/>
                    <a:pt x="67" y="71"/>
                    <a:pt x="67" y="71"/>
                  </a:cubicBezTo>
                  <a:cubicBezTo>
                    <a:pt x="63" y="76"/>
                    <a:pt x="63" y="76"/>
                    <a:pt x="63" y="76"/>
                  </a:cubicBezTo>
                  <a:cubicBezTo>
                    <a:pt x="62" y="75"/>
                    <a:pt x="62" y="75"/>
                    <a:pt x="62" y="75"/>
                  </a:cubicBezTo>
                  <a:cubicBezTo>
                    <a:pt x="66" y="70"/>
                    <a:pt x="66" y="70"/>
                    <a:pt x="66" y="70"/>
                  </a:cubicBezTo>
                  <a:cubicBezTo>
                    <a:pt x="64" y="68"/>
                    <a:pt x="64" y="68"/>
                    <a:pt x="64" y="68"/>
                  </a:cubicBezTo>
                  <a:cubicBezTo>
                    <a:pt x="60" y="72"/>
                    <a:pt x="60" y="72"/>
                    <a:pt x="60" y="72"/>
                  </a:cubicBezTo>
                  <a:cubicBezTo>
                    <a:pt x="58" y="71"/>
                    <a:pt x="58" y="71"/>
                    <a:pt x="58" y="71"/>
                  </a:cubicBezTo>
                  <a:cubicBezTo>
                    <a:pt x="63" y="67"/>
                    <a:pt x="63" y="67"/>
                    <a:pt x="63" y="67"/>
                  </a:cubicBezTo>
                  <a:cubicBezTo>
                    <a:pt x="60" y="64"/>
                    <a:pt x="60" y="64"/>
                    <a:pt x="60" y="64"/>
                  </a:cubicBezTo>
                  <a:cubicBezTo>
                    <a:pt x="51" y="72"/>
                    <a:pt x="51" y="72"/>
                    <a:pt x="51" y="72"/>
                  </a:cubicBezTo>
                  <a:cubicBezTo>
                    <a:pt x="50" y="71"/>
                    <a:pt x="50" y="71"/>
                    <a:pt x="50" y="71"/>
                  </a:cubicBezTo>
                  <a:cubicBezTo>
                    <a:pt x="59" y="63"/>
                    <a:pt x="59" y="63"/>
                    <a:pt x="59" y="63"/>
                  </a:cubicBezTo>
                  <a:cubicBezTo>
                    <a:pt x="57" y="61"/>
                    <a:pt x="57" y="61"/>
                    <a:pt x="57" y="61"/>
                  </a:cubicBezTo>
                  <a:cubicBezTo>
                    <a:pt x="53" y="65"/>
                    <a:pt x="53" y="65"/>
                    <a:pt x="53" y="65"/>
                  </a:cubicBezTo>
                  <a:cubicBezTo>
                    <a:pt x="52" y="64"/>
                    <a:pt x="52" y="64"/>
                    <a:pt x="52" y="64"/>
                  </a:cubicBezTo>
                  <a:cubicBezTo>
                    <a:pt x="56" y="60"/>
                    <a:pt x="56" y="60"/>
                    <a:pt x="56" y="60"/>
                  </a:cubicBezTo>
                  <a:cubicBezTo>
                    <a:pt x="53" y="57"/>
                    <a:pt x="53" y="57"/>
                    <a:pt x="53" y="57"/>
                  </a:cubicBezTo>
                  <a:cubicBezTo>
                    <a:pt x="49" y="61"/>
                    <a:pt x="49" y="61"/>
                    <a:pt x="49" y="61"/>
                  </a:cubicBezTo>
                  <a:cubicBezTo>
                    <a:pt x="48" y="60"/>
                    <a:pt x="48" y="60"/>
                    <a:pt x="48" y="60"/>
                  </a:cubicBezTo>
                  <a:cubicBezTo>
                    <a:pt x="52" y="56"/>
                    <a:pt x="52" y="56"/>
                    <a:pt x="52" y="56"/>
                  </a:cubicBezTo>
                  <a:cubicBezTo>
                    <a:pt x="49" y="53"/>
                    <a:pt x="49" y="53"/>
                    <a:pt x="49" y="53"/>
                  </a:cubicBezTo>
                  <a:cubicBezTo>
                    <a:pt x="45" y="57"/>
                    <a:pt x="45" y="57"/>
                    <a:pt x="45" y="57"/>
                  </a:cubicBezTo>
                  <a:cubicBezTo>
                    <a:pt x="44" y="56"/>
                    <a:pt x="44" y="56"/>
                    <a:pt x="44" y="56"/>
                  </a:cubicBezTo>
                  <a:cubicBezTo>
                    <a:pt x="48" y="52"/>
                    <a:pt x="48" y="52"/>
                    <a:pt x="48" y="52"/>
                  </a:cubicBezTo>
                  <a:cubicBezTo>
                    <a:pt x="46" y="50"/>
                    <a:pt x="46" y="50"/>
                    <a:pt x="46" y="50"/>
                  </a:cubicBezTo>
                  <a:cubicBezTo>
                    <a:pt x="37" y="58"/>
                    <a:pt x="37" y="58"/>
                    <a:pt x="37" y="58"/>
                  </a:cubicBezTo>
                  <a:cubicBezTo>
                    <a:pt x="36" y="57"/>
                    <a:pt x="36" y="57"/>
                    <a:pt x="36" y="57"/>
                  </a:cubicBezTo>
                  <a:cubicBezTo>
                    <a:pt x="45" y="49"/>
                    <a:pt x="45" y="49"/>
                    <a:pt x="45" y="49"/>
                  </a:cubicBezTo>
                  <a:cubicBezTo>
                    <a:pt x="42" y="46"/>
                    <a:pt x="42" y="46"/>
                    <a:pt x="42" y="46"/>
                  </a:cubicBezTo>
                  <a:cubicBezTo>
                    <a:pt x="38" y="51"/>
                    <a:pt x="38" y="51"/>
                    <a:pt x="38" y="51"/>
                  </a:cubicBezTo>
                  <a:cubicBezTo>
                    <a:pt x="37" y="50"/>
                    <a:pt x="37" y="50"/>
                    <a:pt x="37" y="50"/>
                  </a:cubicBezTo>
                  <a:cubicBezTo>
                    <a:pt x="41" y="45"/>
                    <a:pt x="41" y="45"/>
                    <a:pt x="41" y="45"/>
                  </a:cubicBezTo>
                  <a:cubicBezTo>
                    <a:pt x="38" y="42"/>
                    <a:pt x="38" y="42"/>
                    <a:pt x="38" y="42"/>
                  </a:cubicBezTo>
                  <a:cubicBezTo>
                    <a:pt x="34" y="47"/>
                    <a:pt x="34" y="47"/>
                    <a:pt x="34" y="47"/>
                  </a:cubicBezTo>
                  <a:cubicBezTo>
                    <a:pt x="33" y="46"/>
                    <a:pt x="33" y="46"/>
                    <a:pt x="33" y="46"/>
                  </a:cubicBezTo>
                  <a:cubicBezTo>
                    <a:pt x="37" y="41"/>
                    <a:pt x="37" y="41"/>
                    <a:pt x="37" y="41"/>
                  </a:cubicBezTo>
                  <a:cubicBezTo>
                    <a:pt x="35" y="39"/>
                    <a:pt x="35" y="39"/>
                    <a:pt x="35" y="39"/>
                  </a:cubicBezTo>
                  <a:cubicBezTo>
                    <a:pt x="30" y="43"/>
                    <a:pt x="30" y="43"/>
                    <a:pt x="30" y="43"/>
                  </a:cubicBezTo>
                  <a:cubicBezTo>
                    <a:pt x="29" y="42"/>
                    <a:pt x="29" y="42"/>
                    <a:pt x="29" y="42"/>
                  </a:cubicBezTo>
                  <a:cubicBezTo>
                    <a:pt x="34" y="38"/>
                    <a:pt x="34" y="38"/>
                    <a:pt x="34" y="38"/>
                  </a:cubicBezTo>
                  <a:cubicBezTo>
                    <a:pt x="31" y="35"/>
                    <a:pt x="31" y="35"/>
                    <a:pt x="31" y="35"/>
                  </a:cubicBezTo>
                  <a:cubicBezTo>
                    <a:pt x="22" y="43"/>
                    <a:pt x="22" y="43"/>
                    <a:pt x="22" y="43"/>
                  </a:cubicBezTo>
                  <a:cubicBezTo>
                    <a:pt x="21" y="42"/>
                    <a:pt x="21" y="42"/>
                    <a:pt x="21" y="42"/>
                  </a:cubicBezTo>
                  <a:cubicBezTo>
                    <a:pt x="30" y="34"/>
                    <a:pt x="30" y="34"/>
                    <a:pt x="30" y="34"/>
                  </a:cubicBezTo>
                  <a:cubicBezTo>
                    <a:pt x="27" y="31"/>
                    <a:pt x="27" y="31"/>
                    <a:pt x="27" y="31"/>
                  </a:cubicBezTo>
                  <a:cubicBezTo>
                    <a:pt x="23" y="35"/>
                    <a:pt x="23" y="35"/>
                    <a:pt x="23" y="35"/>
                  </a:cubicBezTo>
                  <a:cubicBezTo>
                    <a:pt x="22" y="34"/>
                    <a:pt x="22" y="34"/>
                    <a:pt x="22" y="34"/>
                  </a:cubicBezTo>
                  <a:cubicBezTo>
                    <a:pt x="26" y="30"/>
                    <a:pt x="26" y="30"/>
                    <a:pt x="26" y="30"/>
                  </a:cubicBezTo>
                  <a:cubicBezTo>
                    <a:pt x="23" y="27"/>
                    <a:pt x="23" y="27"/>
                    <a:pt x="23" y="27"/>
                  </a:cubicBezTo>
                  <a:cubicBezTo>
                    <a:pt x="19" y="31"/>
                    <a:pt x="19" y="31"/>
                    <a:pt x="19" y="31"/>
                  </a:cubicBezTo>
                  <a:cubicBezTo>
                    <a:pt x="18" y="30"/>
                    <a:pt x="18" y="30"/>
                    <a:pt x="18" y="30"/>
                  </a:cubicBezTo>
                  <a:cubicBezTo>
                    <a:pt x="22" y="26"/>
                    <a:pt x="22" y="26"/>
                    <a:pt x="22" y="26"/>
                  </a:cubicBezTo>
                  <a:cubicBezTo>
                    <a:pt x="19" y="23"/>
                    <a:pt x="19" y="23"/>
                    <a:pt x="19" y="23"/>
                  </a:cubicBezTo>
                  <a:cubicBezTo>
                    <a:pt x="15" y="28"/>
                    <a:pt x="15" y="28"/>
                    <a:pt x="15" y="28"/>
                  </a:cubicBezTo>
                  <a:cubicBezTo>
                    <a:pt x="14" y="27"/>
                    <a:pt x="14" y="27"/>
                    <a:pt x="14" y="27"/>
                  </a:cubicBezTo>
                  <a:cubicBezTo>
                    <a:pt x="18" y="22"/>
                    <a:pt x="18" y="22"/>
                    <a:pt x="18" y="22"/>
                  </a:cubicBezTo>
                  <a:cubicBezTo>
                    <a:pt x="16" y="20"/>
                    <a:pt x="16" y="20"/>
                    <a:pt x="16" y="20"/>
                  </a:cubicBezTo>
                  <a:cubicBezTo>
                    <a:pt x="7" y="28"/>
                    <a:pt x="7" y="28"/>
                    <a:pt x="7" y="28"/>
                  </a:cubicBezTo>
                  <a:cubicBezTo>
                    <a:pt x="6" y="27"/>
                    <a:pt x="6" y="27"/>
                    <a:pt x="6" y="27"/>
                  </a:cubicBezTo>
                  <a:cubicBezTo>
                    <a:pt x="15" y="19"/>
                    <a:pt x="15" y="19"/>
                    <a:pt x="15" y="19"/>
                  </a:cubicBezTo>
                  <a:cubicBezTo>
                    <a:pt x="5" y="9"/>
                    <a:pt x="5" y="9"/>
                    <a:pt x="5" y="9"/>
                  </a:cubicBezTo>
                  <a:cubicBezTo>
                    <a:pt x="5" y="148"/>
                    <a:pt x="5" y="148"/>
                    <a:pt x="5" y="148"/>
                  </a:cubicBezTo>
                  <a:cubicBezTo>
                    <a:pt x="0" y="154"/>
                    <a:pt x="0" y="154"/>
                    <a:pt x="0" y="154"/>
                  </a:cubicBezTo>
                  <a:cubicBezTo>
                    <a:pt x="0" y="3"/>
                    <a:pt x="0" y="3"/>
                    <a:pt x="0" y="3"/>
                  </a:cubicBezTo>
                  <a:cubicBezTo>
                    <a:pt x="0" y="1"/>
                    <a:pt x="0" y="0"/>
                    <a:pt x="1" y="0"/>
                  </a:cubicBezTo>
                  <a:cubicBezTo>
                    <a:pt x="2" y="0"/>
                    <a:pt x="4" y="0"/>
                    <a:pt x="4" y="1"/>
                  </a:cubicBezTo>
                  <a:cubicBezTo>
                    <a:pt x="79" y="75"/>
                    <a:pt x="79" y="75"/>
                    <a:pt x="79" y="75"/>
                  </a:cubicBezTo>
                  <a:cubicBezTo>
                    <a:pt x="66" y="87"/>
                    <a:pt x="66" y="87"/>
                    <a:pt x="66"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5" name="Freeform 12"/>
            <p:cNvSpPr/>
            <p:nvPr/>
          </p:nvSpPr>
          <p:spPr bwMode="auto">
            <a:xfrm>
              <a:off x="1892" y="541"/>
              <a:ext cx="97" cy="188"/>
            </a:xfrm>
            <a:custGeom>
              <a:avLst/>
              <a:gdLst>
                <a:gd name="T0" fmla="*/ 0 w 41"/>
                <a:gd name="T1" fmla="*/ 79 h 79"/>
                <a:gd name="T2" fmla="*/ 0 w 41"/>
                <a:gd name="T3" fmla="*/ 3 h 79"/>
                <a:gd name="T4" fmla="*/ 2 w 41"/>
                <a:gd name="T5" fmla="*/ 0 h 79"/>
                <a:gd name="T6" fmla="*/ 5 w 41"/>
                <a:gd name="T7" fmla="*/ 1 h 79"/>
                <a:gd name="T8" fmla="*/ 41 w 41"/>
                <a:gd name="T9" fmla="*/ 38 h 79"/>
                <a:gd name="T10" fmla="*/ 37 w 41"/>
                <a:gd name="T11" fmla="*/ 41 h 79"/>
                <a:gd name="T12" fmla="*/ 5 w 41"/>
                <a:gd name="T13" fmla="*/ 10 h 79"/>
                <a:gd name="T14" fmla="*/ 5 w 41"/>
                <a:gd name="T15" fmla="*/ 73 h 79"/>
                <a:gd name="T16" fmla="*/ 0 w 41"/>
                <a:gd name="T1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79">
                  <a:moveTo>
                    <a:pt x="0" y="79"/>
                  </a:moveTo>
                  <a:cubicBezTo>
                    <a:pt x="0" y="3"/>
                    <a:pt x="0" y="3"/>
                    <a:pt x="0" y="3"/>
                  </a:cubicBezTo>
                  <a:cubicBezTo>
                    <a:pt x="0" y="2"/>
                    <a:pt x="1" y="1"/>
                    <a:pt x="2" y="0"/>
                  </a:cubicBezTo>
                  <a:cubicBezTo>
                    <a:pt x="3" y="0"/>
                    <a:pt x="4" y="0"/>
                    <a:pt x="5" y="1"/>
                  </a:cubicBezTo>
                  <a:cubicBezTo>
                    <a:pt x="41" y="38"/>
                    <a:pt x="41" y="38"/>
                    <a:pt x="41" y="38"/>
                  </a:cubicBezTo>
                  <a:cubicBezTo>
                    <a:pt x="37" y="41"/>
                    <a:pt x="37" y="41"/>
                    <a:pt x="37" y="41"/>
                  </a:cubicBezTo>
                  <a:cubicBezTo>
                    <a:pt x="5" y="10"/>
                    <a:pt x="5" y="10"/>
                    <a:pt x="5" y="10"/>
                  </a:cubicBezTo>
                  <a:cubicBezTo>
                    <a:pt x="5" y="73"/>
                    <a:pt x="5" y="73"/>
                    <a:pt x="5" y="73"/>
                  </a:cubicBezTo>
                  <a:lnTo>
                    <a:pt x="0"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sp>
          <p:nvSpPr>
            <p:cNvPr id="26" name="Freeform 13"/>
            <p:cNvSpPr>
              <a:spLocks noEditPoints="1"/>
            </p:cNvSpPr>
            <p:nvPr/>
          </p:nvSpPr>
          <p:spPr bwMode="auto">
            <a:xfrm>
              <a:off x="1754" y="529"/>
              <a:ext cx="447" cy="446"/>
            </a:xfrm>
            <a:custGeom>
              <a:avLst/>
              <a:gdLst>
                <a:gd name="T0" fmla="*/ 2 w 188"/>
                <a:gd name="T1" fmla="*/ 151 h 187"/>
                <a:gd name="T2" fmla="*/ 36 w 188"/>
                <a:gd name="T3" fmla="*/ 185 h 187"/>
                <a:gd name="T4" fmla="*/ 43 w 188"/>
                <a:gd name="T5" fmla="*/ 185 h 187"/>
                <a:gd name="T6" fmla="*/ 186 w 188"/>
                <a:gd name="T7" fmla="*/ 43 h 187"/>
                <a:gd name="T8" fmla="*/ 186 w 188"/>
                <a:gd name="T9" fmla="*/ 36 h 187"/>
                <a:gd name="T10" fmla="*/ 152 w 188"/>
                <a:gd name="T11" fmla="*/ 2 h 187"/>
                <a:gd name="T12" fmla="*/ 145 w 188"/>
                <a:gd name="T13" fmla="*/ 2 h 187"/>
                <a:gd name="T14" fmla="*/ 2 w 188"/>
                <a:gd name="T15" fmla="*/ 144 h 187"/>
                <a:gd name="T16" fmla="*/ 2 w 188"/>
                <a:gd name="T17" fmla="*/ 151 h 187"/>
                <a:gd name="T18" fmla="*/ 6 w 188"/>
                <a:gd name="T19" fmla="*/ 148 h 187"/>
                <a:gd name="T20" fmla="*/ 148 w 188"/>
                <a:gd name="T21" fmla="*/ 5 h 187"/>
                <a:gd name="T22" fmla="*/ 182 w 188"/>
                <a:gd name="T23" fmla="*/ 39 h 187"/>
                <a:gd name="T24" fmla="*/ 173 w 188"/>
                <a:gd name="T25" fmla="*/ 48 h 187"/>
                <a:gd name="T26" fmla="*/ 148 w 188"/>
                <a:gd name="T27" fmla="*/ 23 h 187"/>
                <a:gd name="T28" fmla="*/ 145 w 188"/>
                <a:gd name="T29" fmla="*/ 26 h 187"/>
                <a:gd name="T30" fmla="*/ 170 w 188"/>
                <a:gd name="T31" fmla="*/ 51 h 187"/>
                <a:gd name="T32" fmla="*/ 162 w 188"/>
                <a:gd name="T33" fmla="*/ 59 h 187"/>
                <a:gd name="T34" fmla="*/ 149 w 188"/>
                <a:gd name="T35" fmla="*/ 47 h 187"/>
                <a:gd name="T36" fmla="*/ 146 w 188"/>
                <a:gd name="T37" fmla="*/ 50 h 187"/>
                <a:gd name="T38" fmla="*/ 159 w 188"/>
                <a:gd name="T39" fmla="*/ 62 h 187"/>
                <a:gd name="T40" fmla="*/ 151 w 188"/>
                <a:gd name="T41" fmla="*/ 70 h 187"/>
                <a:gd name="T42" fmla="*/ 138 w 188"/>
                <a:gd name="T43" fmla="*/ 58 h 187"/>
                <a:gd name="T44" fmla="*/ 135 w 188"/>
                <a:gd name="T45" fmla="*/ 61 h 187"/>
                <a:gd name="T46" fmla="*/ 148 w 188"/>
                <a:gd name="T47" fmla="*/ 73 h 187"/>
                <a:gd name="T48" fmla="*/ 139 w 188"/>
                <a:gd name="T49" fmla="*/ 82 h 187"/>
                <a:gd name="T50" fmla="*/ 127 w 188"/>
                <a:gd name="T51" fmla="*/ 69 h 187"/>
                <a:gd name="T52" fmla="*/ 124 w 188"/>
                <a:gd name="T53" fmla="*/ 72 h 187"/>
                <a:gd name="T54" fmla="*/ 136 w 188"/>
                <a:gd name="T55" fmla="*/ 85 h 187"/>
                <a:gd name="T56" fmla="*/ 128 w 188"/>
                <a:gd name="T57" fmla="*/ 93 h 187"/>
                <a:gd name="T58" fmla="*/ 103 w 188"/>
                <a:gd name="T59" fmla="*/ 68 h 187"/>
                <a:gd name="T60" fmla="*/ 100 w 188"/>
                <a:gd name="T61" fmla="*/ 71 h 187"/>
                <a:gd name="T62" fmla="*/ 125 w 188"/>
                <a:gd name="T63" fmla="*/ 96 h 187"/>
                <a:gd name="T64" fmla="*/ 117 w 188"/>
                <a:gd name="T65" fmla="*/ 104 h 187"/>
                <a:gd name="T66" fmla="*/ 104 w 188"/>
                <a:gd name="T67" fmla="*/ 92 h 187"/>
                <a:gd name="T68" fmla="*/ 101 w 188"/>
                <a:gd name="T69" fmla="*/ 95 h 187"/>
                <a:gd name="T70" fmla="*/ 114 w 188"/>
                <a:gd name="T71" fmla="*/ 107 h 187"/>
                <a:gd name="T72" fmla="*/ 106 w 188"/>
                <a:gd name="T73" fmla="*/ 115 h 187"/>
                <a:gd name="T74" fmla="*/ 93 w 188"/>
                <a:gd name="T75" fmla="*/ 103 h 187"/>
                <a:gd name="T76" fmla="*/ 90 w 188"/>
                <a:gd name="T77" fmla="*/ 105 h 187"/>
                <a:gd name="T78" fmla="*/ 103 w 188"/>
                <a:gd name="T79" fmla="*/ 118 h 187"/>
                <a:gd name="T80" fmla="*/ 94 w 188"/>
                <a:gd name="T81" fmla="*/ 127 h 187"/>
                <a:gd name="T82" fmla="*/ 82 w 188"/>
                <a:gd name="T83" fmla="*/ 114 h 187"/>
                <a:gd name="T84" fmla="*/ 79 w 188"/>
                <a:gd name="T85" fmla="*/ 117 h 187"/>
                <a:gd name="T86" fmla="*/ 91 w 188"/>
                <a:gd name="T87" fmla="*/ 130 h 187"/>
                <a:gd name="T88" fmla="*/ 84 w 188"/>
                <a:gd name="T89" fmla="*/ 137 h 187"/>
                <a:gd name="T90" fmla="*/ 59 w 188"/>
                <a:gd name="T91" fmla="*/ 111 h 187"/>
                <a:gd name="T92" fmla="*/ 56 w 188"/>
                <a:gd name="T93" fmla="*/ 114 h 187"/>
                <a:gd name="T94" fmla="*/ 81 w 188"/>
                <a:gd name="T95" fmla="*/ 140 h 187"/>
                <a:gd name="T96" fmla="*/ 74 w 188"/>
                <a:gd name="T97" fmla="*/ 147 h 187"/>
                <a:gd name="T98" fmla="*/ 61 w 188"/>
                <a:gd name="T99" fmla="*/ 135 h 187"/>
                <a:gd name="T100" fmla="*/ 58 w 188"/>
                <a:gd name="T101" fmla="*/ 138 h 187"/>
                <a:gd name="T102" fmla="*/ 71 w 188"/>
                <a:gd name="T103" fmla="*/ 150 h 187"/>
                <a:gd name="T104" fmla="*/ 63 w 188"/>
                <a:gd name="T105" fmla="*/ 158 h 187"/>
                <a:gd name="T106" fmla="*/ 50 w 188"/>
                <a:gd name="T107" fmla="*/ 146 h 187"/>
                <a:gd name="T108" fmla="*/ 47 w 188"/>
                <a:gd name="T109" fmla="*/ 149 h 187"/>
                <a:gd name="T110" fmla="*/ 60 w 188"/>
                <a:gd name="T111" fmla="*/ 161 h 187"/>
                <a:gd name="T112" fmla="*/ 51 w 188"/>
                <a:gd name="T113" fmla="*/ 170 h 187"/>
                <a:gd name="T114" fmla="*/ 38 w 188"/>
                <a:gd name="T115" fmla="*/ 158 h 187"/>
                <a:gd name="T116" fmla="*/ 35 w 188"/>
                <a:gd name="T117" fmla="*/ 161 h 187"/>
                <a:gd name="T118" fmla="*/ 48 w 188"/>
                <a:gd name="T119" fmla="*/ 173 h 187"/>
                <a:gd name="T120" fmla="*/ 40 w 188"/>
                <a:gd name="T121" fmla="*/ 182 h 187"/>
                <a:gd name="T122" fmla="*/ 6 w 188"/>
                <a:gd name="T123" fmla="*/ 14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 h="187">
                  <a:moveTo>
                    <a:pt x="2" y="151"/>
                  </a:moveTo>
                  <a:cubicBezTo>
                    <a:pt x="36" y="185"/>
                    <a:pt x="36" y="185"/>
                    <a:pt x="36" y="185"/>
                  </a:cubicBezTo>
                  <a:cubicBezTo>
                    <a:pt x="38" y="187"/>
                    <a:pt x="41" y="187"/>
                    <a:pt x="43" y="185"/>
                  </a:cubicBezTo>
                  <a:cubicBezTo>
                    <a:pt x="186" y="43"/>
                    <a:pt x="186" y="43"/>
                    <a:pt x="186" y="43"/>
                  </a:cubicBezTo>
                  <a:cubicBezTo>
                    <a:pt x="188" y="41"/>
                    <a:pt x="188" y="37"/>
                    <a:pt x="186" y="36"/>
                  </a:cubicBezTo>
                  <a:cubicBezTo>
                    <a:pt x="152" y="2"/>
                    <a:pt x="152" y="2"/>
                    <a:pt x="152" y="2"/>
                  </a:cubicBezTo>
                  <a:cubicBezTo>
                    <a:pt x="150" y="0"/>
                    <a:pt x="147" y="0"/>
                    <a:pt x="145" y="2"/>
                  </a:cubicBezTo>
                  <a:cubicBezTo>
                    <a:pt x="2" y="144"/>
                    <a:pt x="2" y="144"/>
                    <a:pt x="2" y="144"/>
                  </a:cubicBezTo>
                  <a:cubicBezTo>
                    <a:pt x="0" y="146"/>
                    <a:pt x="0" y="150"/>
                    <a:pt x="2" y="151"/>
                  </a:cubicBezTo>
                  <a:close/>
                  <a:moveTo>
                    <a:pt x="6" y="148"/>
                  </a:moveTo>
                  <a:cubicBezTo>
                    <a:pt x="148" y="5"/>
                    <a:pt x="148" y="5"/>
                    <a:pt x="148" y="5"/>
                  </a:cubicBezTo>
                  <a:cubicBezTo>
                    <a:pt x="182" y="39"/>
                    <a:pt x="182" y="39"/>
                    <a:pt x="182" y="39"/>
                  </a:cubicBezTo>
                  <a:cubicBezTo>
                    <a:pt x="173" y="48"/>
                    <a:pt x="173" y="48"/>
                    <a:pt x="173" y="48"/>
                  </a:cubicBezTo>
                  <a:cubicBezTo>
                    <a:pt x="148" y="23"/>
                    <a:pt x="148" y="23"/>
                    <a:pt x="148" y="23"/>
                  </a:cubicBezTo>
                  <a:cubicBezTo>
                    <a:pt x="145" y="26"/>
                    <a:pt x="145" y="26"/>
                    <a:pt x="145" y="26"/>
                  </a:cubicBezTo>
                  <a:cubicBezTo>
                    <a:pt x="170" y="51"/>
                    <a:pt x="170" y="51"/>
                    <a:pt x="170" y="51"/>
                  </a:cubicBezTo>
                  <a:cubicBezTo>
                    <a:pt x="162" y="59"/>
                    <a:pt x="162" y="59"/>
                    <a:pt x="162" y="59"/>
                  </a:cubicBezTo>
                  <a:cubicBezTo>
                    <a:pt x="149" y="47"/>
                    <a:pt x="149" y="47"/>
                    <a:pt x="149" y="47"/>
                  </a:cubicBezTo>
                  <a:cubicBezTo>
                    <a:pt x="146" y="50"/>
                    <a:pt x="146" y="50"/>
                    <a:pt x="146" y="50"/>
                  </a:cubicBezTo>
                  <a:cubicBezTo>
                    <a:pt x="159" y="62"/>
                    <a:pt x="159" y="62"/>
                    <a:pt x="159" y="62"/>
                  </a:cubicBezTo>
                  <a:cubicBezTo>
                    <a:pt x="151" y="70"/>
                    <a:pt x="151" y="70"/>
                    <a:pt x="151" y="70"/>
                  </a:cubicBezTo>
                  <a:cubicBezTo>
                    <a:pt x="138" y="58"/>
                    <a:pt x="138" y="58"/>
                    <a:pt x="138" y="58"/>
                  </a:cubicBezTo>
                  <a:cubicBezTo>
                    <a:pt x="135" y="61"/>
                    <a:pt x="135" y="61"/>
                    <a:pt x="135" y="61"/>
                  </a:cubicBezTo>
                  <a:cubicBezTo>
                    <a:pt x="148" y="73"/>
                    <a:pt x="148" y="73"/>
                    <a:pt x="148" y="73"/>
                  </a:cubicBezTo>
                  <a:cubicBezTo>
                    <a:pt x="139" y="82"/>
                    <a:pt x="139" y="82"/>
                    <a:pt x="139" y="82"/>
                  </a:cubicBezTo>
                  <a:cubicBezTo>
                    <a:pt x="127" y="69"/>
                    <a:pt x="127" y="69"/>
                    <a:pt x="127" y="69"/>
                  </a:cubicBezTo>
                  <a:cubicBezTo>
                    <a:pt x="124" y="72"/>
                    <a:pt x="124" y="72"/>
                    <a:pt x="124" y="72"/>
                  </a:cubicBezTo>
                  <a:cubicBezTo>
                    <a:pt x="136" y="85"/>
                    <a:pt x="136" y="85"/>
                    <a:pt x="136" y="85"/>
                  </a:cubicBezTo>
                  <a:cubicBezTo>
                    <a:pt x="128" y="93"/>
                    <a:pt x="128" y="93"/>
                    <a:pt x="128" y="93"/>
                  </a:cubicBezTo>
                  <a:cubicBezTo>
                    <a:pt x="103" y="68"/>
                    <a:pt x="103" y="68"/>
                    <a:pt x="103" y="68"/>
                  </a:cubicBezTo>
                  <a:cubicBezTo>
                    <a:pt x="100" y="71"/>
                    <a:pt x="100" y="71"/>
                    <a:pt x="100" y="71"/>
                  </a:cubicBezTo>
                  <a:cubicBezTo>
                    <a:pt x="125" y="96"/>
                    <a:pt x="125" y="96"/>
                    <a:pt x="125" y="96"/>
                  </a:cubicBezTo>
                  <a:cubicBezTo>
                    <a:pt x="117" y="104"/>
                    <a:pt x="117" y="104"/>
                    <a:pt x="117" y="104"/>
                  </a:cubicBezTo>
                  <a:cubicBezTo>
                    <a:pt x="104" y="92"/>
                    <a:pt x="104" y="92"/>
                    <a:pt x="104" y="92"/>
                  </a:cubicBezTo>
                  <a:cubicBezTo>
                    <a:pt x="101" y="95"/>
                    <a:pt x="101" y="95"/>
                    <a:pt x="101" y="95"/>
                  </a:cubicBezTo>
                  <a:cubicBezTo>
                    <a:pt x="114" y="107"/>
                    <a:pt x="114" y="107"/>
                    <a:pt x="114" y="107"/>
                  </a:cubicBezTo>
                  <a:cubicBezTo>
                    <a:pt x="106" y="115"/>
                    <a:pt x="106" y="115"/>
                    <a:pt x="106" y="115"/>
                  </a:cubicBezTo>
                  <a:cubicBezTo>
                    <a:pt x="93" y="103"/>
                    <a:pt x="93" y="103"/>
                    <a:pt x="93" y="103"/>
                  </a:cubicBezTo>
                  <a:cubicBezTo>
                    <a:pt x="90" y="105"/>
                    <a:pt x="90" y="105"/>
                    <a:pt x="90" y="105"/>
                  </a:cubicBezTo>
                  <a:cubicBezTo>
                    <a:pt x="103" y="118"/>
                    <a:pt x="103" y="118"/>
                    <a:pt x="103" y="118"/>
                  </a:cubicBezTo>
                  <a:cubicBezTo>
                    <a:pt x="94" y="127"/>
                    <a:pt x="94" y="127"/>
                    <a:pt x="94" y="127"/>
                  </a:cubicBezTo>
                  <a:cubicBezTo>
                    <a:pt x="82" y="114"/>
                    <a:pt x="82" y="114"/>
                    <a:pt x="82" y="114"/>
                  </a:cubicBezTo>
                  <a:cubicBezTo>
                    <a:pt x="79" y="117"/>
                    <a:pt x="79" y="117"/>
                    <a:pt x="79" y="117"/>
                  </a:cubicBezTo>
                  <a:cubicBezTo>
                    <a:pt x="91" y="130"/>
                    <a:pt x="91" y="130"/>
                    <a:pt x="91" y="130"/>
                  </a:cubicBezTo>
                  <a:cubicBezTo>
                    <a:pt x="84" y="137"/>
                    <a:pt x="84" y="137"/>
                    <a:pt x="84" y="137"/>
                  </a:cubicBezTo>
                  <a:cubicBezTo>
                    <a:pt x="59" y="111"/>
                    <a:pt x="59" y="111"/>
                    <a:pt x="59" y="111"/>
                  </a:cubicBezTo>
                  <a:cubicBezTo>
                    <a:pt x="56" y="114"/>
                    <a:pt x="56" y="114"/>
                    <a:pt x="56" y="114"/>
                  </a:cubicBezTo>
                  <a:cubicBezTo>
                    <a:pt x="81" y="140"/>
                    <a:pt x="81" y="140"/>
                    <a:pt x="81" y="140"/>
                  </a:cubicBezTo>
                  <a:cubicBezTo>
                    <a:pt x="74" y="147"/>
                    <a:pt x="74" y="147"/>
                    <a:pt x="74" y="147"/>
                  </a:cubicBezTo>
                  <a:cubicBezTo>
                    <a:pt x="61" y="135"/>
                    <a:pt x="61" y="135"/>
                    <a:pt x="61" y="135"/>
                  </a:cubicBezTo>
                  <a:cubicBezTo>
                    <a:pt x="58" y="138"/>
                    <a:pt x="58" y="138"/>
                    <a:pt x="58" y="138"/>
                  </a:cubicBezTo>
                  <a:cubicBezTo>
                    <a:pt x="71" y="150"/>
                    <a:pt x="71" y="150"/>
                    <a:pt x="71" y="150"/>
                  </a:cubicBezTo>
                  <a:cubicBezTo>
                    <a:pt x="63" y="158"/>
                    <a:pt x="63" y="158"/>
                    <a:pt x="63" y="158"/>
                  </a:cubicBezTo>
                  <a:cubicBezTo>
                    <a:pt x="50" y="146"/>
                    <a:pt x="50" y="146"/>
                    <a:pt x="50" y="146"/>
                  </a:cubicBezTo>
                  <a:cubicBezTo>
                    <a:pt x="47" y="149"/>
                    <a:pt x="47" y="149"/>
                    <a:pt x="47" y="149"/>
                  </a:cubicBezTo>
                  <a:cubicBezTo>
                    <a:pt x="60" y="161"/>
                    <a:pt x="60" y="161"/>
                    <a:pt x="60" y="161"/>
                  </a:cubicBezTo>
                  <a:cubicBezTo>
                    <a:pt x="51" y="170"/>
                    <a:pt x="51" y="170"/>
                    <a:pt x="51" y="170"/>
                  </a:cubicBezTo>
                  <a:cubicBezTo>
                    <a:pt x="38" y="158"/>
                    <a:pt x="38" y="158"/>
                    <a:pt x="38" y="158"/>
                  </a:cubicBezTo>
                  <a:cubicBezTo>
                    <a:pt x="35" y="161"/>
                    <a:pt x="35" y="161"/>
                    <a:pt x="35" y="161"/>
                  </a:cubicBezTo>
                  <a:cubicBezTo>
                    <a:pt x="48" y="173"/>
                    <a:pt x="48" y="173"/>
                    <a:pt x="48" y="173"/>
                  </a:cubicBezTo>
                  <a:cubicBezTo>
                    <a:pt x="40" y="182"/>
                    <a:pt x="40" y="182"/>
                    <a:pt x="40" y="182"/>
                  </a:cubicBezTo>
                  <a:lnTo>
                    <a:pt x="6" y="1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sz="1050">
                <a:cs typeface="+mn-ea"/>
                <a:sym typeface="+mn-lt"/>
              </a:endParaRPr>
            </a:p>
          </p:txBody>
        </p:sp>
      </p:grpSp>
      <p:sp>
        <p:nvSpPr>
          <p:cNvPr id="28" name="文本框 33"/>
          <p:cNvSpPr txBox="1">
            <a:spLocks noChangeArrowheads="1"/>
          </p:cNvSpPr>
          <p:nvPr/>
        </p:nvSpPr>
        <p:spPr bwMode="auto">
          <a:xfrm>
            <a:off x="1127721" y="1487091"/>
            <a:ext cx="1132840" cy="495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eaLnBrk="1" hangingPunct="1">
              <a:spcBef>
                <a:spcPct val="0"/>
              </a:spcBef>
              <a:spcAft>
                <a:spcPts val="1000"/>
              </a:spcAft>
              <a:buFontTx/>
              <a:buNone/>
            </a:pPr>
            <a:r>
              <a:rPr lang="zh-CN" altLang="en-US" sz="2100" b="1" dirty="0">
                <a:solidFill>
                  <a:schemeClr val="bg1"/>
                </a:solidFill>
                <a:latin typeface="+mn-lt"/>
                <a:ea typeface="+mn-ea"/>
                <a:cs typeface="+mn-ea"/>
                <a:sym typeface="+mn-lt"/>
              </a:rPr>
              <a:t>identify</a:t>
            </a:r>
          </a:p>
        </p:txBody>
      </p:sp>
      <p:sp>
        <p:nvSpPr>
          <p:cNvPr id="29" name="文本框 34"/>
          <p:cNvSpPr txBox="1">
            <a:spLocks noChangeArrowheads="1"/>
          </p:cNvSpPr>
          <p:nvPr/>
        </p:nvSpPr>
        <p:spPr bwMode="auto">
          <a:xfrm>
            <a:off x="3268306" y="1487091"/>
            <a:ext cx="2418080" cy="437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a:spcBef>
                <a:spcPct val="0"/>
              </a:spcBef>
              <a:spcAft>
                <a:spcPts val="1000"/>
              </a:spcAft>
              <a:buNone/>
            </a:pPr>
            <a:r>
              <a:rPr lang="zh-CN" altLang="en-US" sz="1800" b="1" dirty="0">
                <a:solidFill>
                  <a:schemeClr val="bg1"/>
                </a:solidFill>
                <a:latin typeface="+mn-lt"/>
                <a:ea typeface="+mn-ea"/>
                <a:cs typeface="+mn-ea"/>
                <a:sym typeface="+mn-lt"/>
              </a:rPr>
              <a:t>People flow analysis</a:t>
            </a:r>
          </a:p>
        </p:txBody>
      </p:sp>
      <p:sp>
        <p:nvSpPr>
          <p:cNvPr id="31" name="文本框 36"/>
          <p:cNvSpPr txBox="1">
            <a:spLocks noChangeArrowheads="1"/>
          </p:cNvSpPr>
          <p:nvPr/>
        </p:nvSpPr>
        <p:spPr bwMode="auto">
          <a:xfrm>
            <a:off x="6346706" y="1487091"/>
            <a:ext cx="2138680" cy="437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a:spcBef>
                <a:spcPct val="0"/>
              </a:spcBef>
              <a:spcAft>
                <a:spcPts val="1000"/>
              </a:spcAft>
              <a:buNone/>
            </a:pPr>
            <a:r>
              <a:rPr lang="zh-CN" altLang="en-US" sz="1800" b="1" dirty="0">
                <a:solidFill>
                  <a:schemeClr val="bg1"/>
                </a:solidFill>
                <a:latin typeface="+mn-lt"/>
                <a:ea typeface="+mn-ea"/>
                <a:cs typeface="+mn-ea"/>
                <a:sym typeface="+mn-lt"/>
              </a:rPr>
              <a:t>Calculate the data</a:t>
            </a:r>
          </a:p>
        </p:txBody>
      </p:sp>
      <p:sp>
        <p:nvSpPr>
          <p:cNvPr id="32" name="文本框 37"/>
          <p:cNvSpPr txBox="1">
            <a:spLocks noChangeArrowheads="1"/>
          </p:cNvSpPr>
          <p:nvPr/>
        </p:nvSpPr>
        <p:spPr bwMode="auto">
          <a:xfrm>
            <a:off x="914400" y="1955483"/>
            <a:ext cx="1587818" cy="1859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en-US" altLang="zh-CN" sz="1200" b="1" dirty="0">
                <a:solidFill>
                  <a:schemeClr val="bg1"/>
                </a:solidFill>
                <a:latin typeface="+mn-lt"/>
                <a:ea typeface="+mn-ea"/>
                <a:cs typeface="+mn-ea"/>
                <a:sym typeface="+mn-lt"/>
              </a:rPr>
              <a:t>Video</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Frame</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idengtify human</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Algorithm better</a:t>
            </a:r>
          </a:p>
        </p:txBody>
      </p:sp>
      <p:sp>
        <p:nvSpPr>
          <p:cNvPr id="33" name="文本框 32"/>
          <p:cNvSpPr txBox="1">
            <a:spLocks noChangeArrowheads="1"/>
          </p:cNvSpPr>
          <p:nvPr/>
        </p:nvSpPr>
        <p:spPr bwMode="auto">
          <a:xfrm>
            <a:off x="3869090" y="1955321"/>
            <a:ext cx="1247705" cy="1785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en-US" altLang="zh-CN" sz="1200" b="1" dirty="0">
                <a:solidFill>
                  <a:schemeClr val="bg1"/>
                </a:solidFill>
                <a:latin typeface="+mn-lt"/>
                <a:ea typeface="+mn-ea"/>
                <a:cs typeface="+mn-ea"/>
                <a:sym typeface="+mn-lt"/>
              </a:rPr>
              <a:t>Get the data</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Data matching</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Preliminary processing of data</a:t>
            </a:r>
          </a:p>
        </p:txBody>
      </p:sp>
      <p:sp>
        <p:nvSpPr>
          <p:cNvPr id="35" name="文本框 34"/>
          <p:cNvSpPr txBox="1">
            <a:spLocks noChangeArrowheads="1"/>
          </p:cNvSpPr>
          <p:nvPr/>
        </p:nvSpPr>
        <p:spPr bwMode="auto">
          <a:xfrm>
            <a:off x="6838390" y="1955321"/>
            <a:ext cx="1247705" cy="19704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en-US" altLang="zh-CN" sz="1200" b="1" dirty="0">
                <a:solidFill>
                  <a:schemeClr val="bg1"/>
                </a:solidFill>
                <a:latin typeface="+mn-lt"/>
                <a:ea typeface="+mn-ea"/>
                <a:cs typeface="+mn-ea"/>
                <a:sym typeface="+mn-lt"/>
              </a:rPr>
              <a:t>Enter the model</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(include database)</a:t>
            </a:r>
          </a:p>
          <a:p>
            <a:pPr algn="ctr" defTabSz="1216660">
              <a:lnSpc>
                <a:spcPct val="120000"/>
              </a:lnSpc>
              <a:spcBef>
                <a:spcPct val="20000"/>
              </a:spcBef>
              <a:buNone/>
            </a:pPr>
            <a:r>
              <a:rPr lang="en-US" altLang="zh-CN" sz="1200" b="1" dirty="0">
                <a:solidFill>
                  <a:srgbClr val="FFC000"/>
                </a:solidFill>
                <a:latin typeface="+mn-lt"/>
                <a:ea typeface="+mn-ea"/>
                <a:cs typeface="+mn-ea"/>
                <a:sym typeface="+mn-lt"/>
              </a:rPr>
              <a:t>----&gt;</a:t>
            </a:r>
          </a:p>
          <a:p>
            <a:pPr algn="ctr" defTabSz="1216660">
              <a:lnSpc>
                <a:spcPct val="120000"/>
              </a:lnSpc>
              <a:spcBef>
                <a:spcPct val="20000"/>
              </a:spcBef>
              <a:buNone/>
            </a:pPr>
            <a:r>
              <a:rPr lang="en-US" altLang="zh-CN" sz="1200" b="1" dirty="0">
                <a:solidFill>
                  <a:schemeClr val="bg1"/>
                </a:solidFill>
                <a:latin typeface="+mn-lt"/>
                <a:ea typeface="+mn-ea"/>
                <a:cs typeface="+mn-ea"/>
                <a:sym typeface="+mn-lt"/>
              </a:rPr>
              <a:t>Data interaction calculation</a:t>
            </a:r>
          </a:p>
        </p:txBody>
      </p:sp>
      <p:sp>
        <p:nvSpPr>
          <p:cNvPr id="36" name="文本框 35"/>
          <p:cNvSpPr txBox="1"/>
          <p:nvPr/>
        </p:nvSpPr>
        <p:spPr>
          <a:xfrm>
            <a:off x="174625" y="163195"/>
            <a:ext cx="7580630" cy="953135"/>
          </a:xfrm>
          <a:prstGeom prst="rect">
            <a:avLst/>
          </a:prstGeom>
          <a:noFill/>
        </p:spPr>
        <p:txBody>
          <a:bodyPr wrap="square" rtlCol="0">
            <a:spAutoFit/>
          </a:bodyPr>
          <a:lstStyle/>
          <a:p>
            <a:r>
              <a:rPr sz="2000" b="1" spc="300" dirty="0">
                <a:solidFill>
                  <a:srgbClr val="0070C0"/>
                </a:solidFill>
                <a:cs typeface="+mn-ea"/>
                <a:sym typeface="+mn-lt"/>
              </a:rPr>
              <a:t>Functions and objectives to be accomplished</a:t>
            </a:r>
            <a:r>
              <a:rPr lang="en-US" altLang="zh-CN" sz="1800" b="1" spc="300" dirty="0">
                <a:solidFill>
                  <a:schemeClr val="tx1"/>
                </a:solidFill>
                <a:cs typeface="+mn-ea"/>
                <a:sym typeface="+mn-lt"/>
              </a:rPr>
              <a:t> </a:t>
            </a:r>
          </a:p>
          <a:p>
            <a:r>
              <a:rPr lang="en-US" altLang="zh-CN" sz="1800" b="1" spc="300" dirty="0">
                <a:solidFill>
                  <a:schemeClr val="tx1"/>
                </a:solidFill>
                <a:cs typeface="+mn-ea"/>
                <a:sym typeface="+mn-lt"/>
              </a:rPr>
              <a:t>                   </a:t>
            </a:r>
          </a:p>
          <a:p>
            <a:r>
              <a:rPr lang="en-US" altLang="zh-CN" sz="1800" b="1" spc="300" dirty="0">
                <a:solidFill>
                  <a:schemeClr val="tx1"/>
                </a:solidFill>
                <a:cs typeface="+mn-ea"/>
                <a:sym typeface="+mn-lt"/>
              </a:rPr>
              <a:t>    </a:t>
            </a:r>
            <a:r>
              <a:rPr lang="en-US" altLang="zh-CN" sz="1800" b="1" spc="300" dirty="0">
                <a:solidFill>
                  <a:schemeClr val="accent5"/>
                </a:solidFill>
                <a:cs typeface="+mn-ea"/>
                <a:sym typeface="+mn-lt"/>
              </a:rPr>
              <a:t>Development-oriented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526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Program description and operation</a:t>
            </a: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5" name="文本框 24"/>
          <p:cNvSpPr txBox="1"/>
          <p:nvPr/>
        </p:nvSpPr>
        <p:spPr>
          <a:xfrm>
            <a:off x="2920365" y="5226050"/>
            <a:ext cx="309880" cy="370840"/>
          </a:xfrm>
          <a:prstGeom prst="rect">
            <a:avLst/>
          </a:prstGeom>
          <a:noFill/>
        </p:spPr>
        <p:txBody>
          <a:bodyPr wrap="none" rtlCol="0">
            <a:spAutoFit/>
          </a:bodyPr>
          <a:lstStyle/>
          <a:p>
            <a:pPr>
              <a:lnSpc>
                <a:spcPct val="130000"/>
              </a:lnSpc>
            </a:pPr>
            <a:endParaRPr lang="zh-CN" altLang="en-US" sz="1400" dirty="0">
              <a:latin typeface="Arial" panose="020B0604020202020204" pitchFamily="34" charset="0"/>
              <a:ea typeface="微软雅黑" panose="020B0503020204020204" pitchFamily="34" charset="-122"/>
            </a:endParaRPr>
          </a:p>
        </p:txBody>
      </p:sp>
      <p:pic>
        <p:nvPicPr>
          <p:cNvPr id="3" name="图片 2"/>
          <p:cNvPicPr>
            <a:picLocks noChangeAspect="1"/>
          </p:cNvPicPr>
          <p:nvPr>
            <p:custDataLst>
              <p:tags r:id="rId1"/>
            </p:custDataLst>
          </p:nvPr>
        </p:nvPicPr>
        <p:blipFill>
          <a:blip r:embed="rId5"/>
          <a:stretch>
            <a:fillRect/>
          </a:stretch>
        </p:blipFill>
        <p:spPr>
          <a:xfrm>
            <a:off x="360680" y="735330"/>
            <a:ext cx="7823200" cy="3977640"/>
          </a:xfrm>
          <a:prstGeom prst="rect">
            <a:avLst/>
          </a:prstGeom>
        </p:spPr>
      </p:pic>
      <p:pic>
        <p:nvPicPr>
          <p:cNvPr id="4" name="图片 3"/>
          <p:cNvPicPr>
            <a:picLocks noChangeAspect="1"/>
          </p:cNvPicPr>
          <p:nvPr>
            <p:custDataLst>
              <p:tags r:id="rId2"/>
            </p:custDataLst>
          </p:nvPr>
        </p:nvPicPr>
        <p:blipFill>
          <a:blip r:embed="rId6"/>
          <a:stretch>
            <a:fillRect/>
          </a:stretch>
        </p:blipFill>
        <p:spPr>
          <a:xfrm>
            <a:off x="5966460" y="361315"/>
            <a:ext cx="2788920" cy="830580"/>
          </a:xfrm>
          <a:prstGeom prst="rect">
            <a:avLst/>
          </a:prstGeom>
        </p:spPr>
      </p:pic>
    </p:spTree>
  </p:cSld>
  <p:clrMapOvr>
    <a:masterClrMapping/>
  </p:clrMapOvr>
  <p:transition spd="slow">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526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Program description and operation</a:t>
            </a: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5" name="文本框 24"/>
          <p:cNvSpPr txBox="1"/>
          <p:nvPr/>
        </p:nvSpPr>
        <p:spPr>
          <a:xfrm>
            <a:off x="2920365" y="5226050"/>
            <a:ext cx="309880" cy="370840"/>
          </a:xfrm>
          <a:prstGeom prst="rect">
            <a:avLst/>
          </a:prstGeom>
          <a:noFill/>
        </p:spPr>
        <p:txBody>
          <a:bodyPr wrap="none" rtlCol="0">
            <a:spAutoFit/>
          </a:bodyPr>
          <a:lstStyle/>
          <a:p>
            <a:pPr>
              <a:lnSpc>
                <a:spcPct val="130000"/>
              </a:lnSpc>
            </a:pPr>
            <a:endParaRPr lang="zh-CN" altLang="en-US" sz="1400" dirty="0">
              <a:latin typeface="Arial" panose="020B0604020202020204" pitchFamily="34" charset="0"/>
              <a:ea typeface="微软雅黑" panose="020B0503020204020204" pitchFamily="34" charset="-122"/>
            </a:endParaRPr>
          </a:p>
        </p:txBody>
      </p:sp>
      <p:pic>
        <p:nvPicPr>
          <p:cNvPr id="3" name="图片 2"/>
          <p:cNvPicPr>
            <a:picLocks noChangeAspect="1"/>
          </p:cNvPicPr>
          <p:nvPr>
            <p:custDataLst>
              <p:tags r:id="rId1"/>
            </p:custDataLst>
          </p:nvPr>
        </p:nvPicPr>
        <p:blipFill>
          <a:blip r:embed="rId5"/>
          <a:srcRect r="-1940" b="89464"/>
          <a:stretch>
            <a:fillRect/>
          </a:stretch>
        </p:blipFill>
        <p:spPr>
          <a:xfrm>
            <a:off x="360680" y="735330"/>
            <a:ext cx="7974965" cy="419100"/>
          </a:xfrm>
          <a:prstGeom prst="rect">
            <a:avLst/>
          </a:prstGeom>
        </p:spPr>
      </p:pic>
      <p:pic>
        <p:nvPicPr>
          <p:cNvPr id="2" name="图片 1"/>
          <p:cNvPicPr>
            <a:picLocks noChangeAspect="1"/>
          </p:cNvPicPr>
          <p:nvPr>
            <p:custDataLst>
              <p:tags r:id="rId2"/>
            </p:custDataLst>
          </p:nvPr>
        </p:nvPicPr>
        <p:blipFill>
          <a:blip r:embed="rId6"/>
          <a:stretch>
            <a:fillRect/>
          </a:stretch>
        </p:blipFill>
        <p:spPr>
          <a:xfrm>
            <a:off x="360680" y="1154430"/>
            <a:ext cx="7826375" cy="3547745"/>
          </a:xfrm>
          <a:prstGeom prst="rect">
            <a:avLst/>
          </a:prstGeom>
        </p:spPr>
      </p:pic>
    </p:spTree>
  </p:cSld>
  <p:clrMapOvr>
    <a:masterClrMapping/>
  </p:clrMapOvr>
  <p:transition spd="slow">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5260340"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Program description and operation</a:t>
            </a: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25" name="文本框 24"/>
          <p:cNvSpPr txBox="1"/>
          <p:nvPr/>
        </p:nvSpPr>
        <p:spPr>
          <a:xfrm>
            <a:off x="2920365" y="5226050"/>
            <a:ext cx="309880" cy="370840"/>
          </a:xfrm>
          <a:prstGeom prst="rect">
            <a:avLst/>
          </a:prstGeom>
          <a:noFill/>
        </p:spPr>
        <p:txBody>
          <a:bodyPr wrap="none" rtlCol="0">
            <a:spAutoFit/>
          </a:bodyPr>
          <a:lstStyle/>
          <a:p>
            <a:pPr>
              <a:lnSpc>
                <a:spcPct val="130000"/>
              </a:lnSpc>
            </a:pPr>
            <a:endParaRPr lang="zh-CN" altLang="en-US" sz="1400" dirty="0">
              <a:latin typeface="Arial" panose="020B0604020202020204" pitchFamily="34" charset="0"/>
              <a:ea typeface="微软雅黑" panose="020B0503020204020204" pitchFamily="34" charset="-122"/>
            </a:endParaRPr>
          </a:p>
        </p:txBody>
      </p:sp>
      <p:pic>
        <p:nvPicPr>
          <p:cNvPr id="4" name="图片 3"/>
          <p:cNvPicPr>
            <a:picLocks noChangeAspect="1"/>
          </p:cNvPicPr>
          <p:nvPr>
            <p:custDataLst>
              <p:tags r:id="rId1"/>
            </p:custDataLst>
          </p:nvPr>
        </p:nvPicPr>
        <p:blipFill>
          <a:blip r:embed="rId4"/>
          <a:stretch>
            <a:fillRect/>
          </a:stretch>
        </p:blipFill>
        <p:spPr>
          <a:xfrm>
            <a:off x="1802130" y="548640"/>
            <a:ext cx="4535805" cy="4473575"/>
          </a:xfrm>
          <a:prstGeom prst="rect">
            <a:avLst/>
          </a:prstGeom>
        </p:spPr>
      </p:pic>
    </p:spTree>
  </p:cSld>
  <p:clrMapOvr>
    <a:masterClrMapping/>
  </p:clrMapOvr>
  <p:transition spd="slow">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24]Forrest Gump - Suite Forrest Gump.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90399" y="90114"/>
            <a:ext cx="304800" cy="304800"/>
          </a:xfrm>
          <a:prstGeom prst="rect">
            <a:avLst/>
          </a:prstGeom>
        </p:spPr>
      </p:pic>
      <p:sp>
        <p:nvSpPr>
          <p:cNvPr id="23" name="矩形 22"/>
          <p:cNvSpPr/>
          <p:nvPr/>
        </p:nvSpPr>
        <p:spPr>
          <a:xfrm>
            <a:off x="1241425" y="1416685"/>
            <a:ext cx="7249795" cy="1299210"/>
          </a:xfrm>
          <a:prstGeom prst="rect">
            <a:avLst/>
          </a:prstGeom>
        </p:spPr>
        <p:txBody>
          <a:bodyPr wrap="square" lIns="68580" tIns="34290" rIns="68580" bIns="34290">
            <a:spAutoFit/>
          </a:bodyPr>
          <a:lstStyle/>
          <a:p>
            <a:pPr algn="ctr"/>
            <a:r>
              <a:rPr lang="en-US" altLang="zh-CN" sz="4000" b="1" dirty="0">
                <a:solidFill>
                  <a:srgbClr val="071F65"/>
                </a:solidFill>
                <a:latin typeface="+mj-ea"/>
                <a:ea typeface="+mj-ea"/>
              </a:rPr>
              <a:t>2  Project process       arrangement </a:t>
            </a:r>
          </a:p>
        </p:txBody>
      </p:sp>
      <p:cxnSp>
        <p:nvCxnSpPr>
          <p:cNvPr id="24" name="直接连接符 23"/>
          <p:cNvCxnSpPr/>
          <p:nvPr/>
        </p:nvCxnSpPr>
        <p:spPr>
          <a:xfrm flipH="1">
            <a:off x="1725930" y="2877185"/>
            <a:ext cx="628078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audio>
              <p:cMediaNode vol="0" mute="1">
                <p:cTn id="2"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46"/>
          <p:cNvSpPr>
            <a:spLocks noChangeArrowheads="1"/>
          </p:cNvSpPr>
          <p:nvPr/>
        </p:nvSpPr>
        <p:spPr bwMode="auto">
          <a:xfrm>
            <a:off x="476188" y="177842"/>
            <a:ext cx="5142865"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38" tIns="45719" rIns="91438" bIns="45719">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l">
              <a:buNone/>
            </a:pPr>
            <a:r>
              <a:rPr lang="zh-CN" altLang="en-US" sz="2400" b="1" dirty="0">
                <a:solidFill>
                  <a:schemeClr val="accent1"/>
                </a:solidFill>
                <a:latin typeface="Arial" panose="020B0604020202020204" pitchFamily="34" charset="0"/>
              </a:rPr>
              <a:t>Project completion metrics details</a:t>
            </a:r>
          </a:p>
        </p:txBody>
      </p:sp>
      <p:sp>
        <p:nvSpPr>
          <p:cNvPr id="16" name="等腰三角形 47"/>
          <p:cNvSpPr>
            <a:spLocks noChangeArrowheads="1"/>
          </p:cNvSpPr>
          <p:nvPr/>
        </p:nvSpPr>
        <p:spPr bwMode="auto">
          <a:xfrm rot="5400000">
            <a:off x="-39787" y="157290"/>
            <a:ext cx="581159" cy="501585"/>
          </a:xfrm>
          <a:prstGeom prst="triangle">
            <a:avLst>
              <a:gd name="adj" fmla="val 50000"/>
            </a:avLst>
          </a:prstGeom>
          <a:solidFill>
            <a:schemeClr val="accent1"/>
          </a:solidFill>
          <a:ln>
            <a:noFill/>
          </a:ln>
        </p:spPr>
        <p:txBody>
          <a:bodyPr lIns="91438" tIns="45719" rIns="91438" bIns="45719" anchor="ct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eaLnBrk="1" hangingPunct="1">
              <a:spcBef>
                <a:spcPct val="0"/>
              </a:spcBef>
              <a:buFont typeface="Arial" panose="020B0604020202020204" pitchFamily="34" charset="0"/>
              <a:buNone/>
            </a:pPr>
            <a:endParaRPr lang="zh-CN" altLang="zh-CN" sz="1800">
              <a:solidFill>
                <a:srgbClr val="FFFFFF"/>
              </a:solidFill>
              <a:sym typeface="微软雅黑" panose="020B0503020204020204" pitchFamily="34" charset="-122"/>
            </a:endParaRPr>
          </a:p>
        </p:txBody>
      </p:sp>
      <p:sp>
        <p:nvSpPr>
          <p:cNvPr id="18" name="文本框 17"/>
          <p:cNvSpPr txBox="1"/>
          <p:nvPr/>
        </p:nvSpPr>
        <p:spPr>
          <a:xfrm>
            <a:off x="476250" y="698500"/>
            <a:ext cx="5323205" cy="929640"/>
          </a:xfrm>
          <a:prstGeom prst="rect">
            <a:avLst/>
          </a:prstGeom>
          <a:noFill/>
        </p:spPr>
        <p:txBody>
          <a:bodyPr wrap="none" rtlCol="0">
            <a:spAutoFit/>
          </a:bodyPr>
          <a:lstStyle/>
          <a:p>
            <a:pPr algn="l">
              <a:lnSpc>
                <a:spcPct val="130000"/>
              </a:lnSpc>
            </a:pPr>
            <a:r>
              <a:rPr lang="zh-CN" altLang="en-US" dirty="0">
                <a:latin typeface="Arial" panose="020B0604020202020204" pitchFamily="34" charset="0"/>
                <a:ea typeface="微软雅黑" panose="020B0503020204020204" pitchFamily="34" charset="-122"/>
              </a:rPr>
              <a:t>The project was iterated twice during the development cycle</a:t>
            </a:r>
            <a:r>
              <a:rPr lang="en-US" altLang="zh-CN" dirty="0">
                <a:latin typeface="Arial" panose="020B0604020202020204" pitchFamily="34" charset="0"/>
                <a:ea typeface="微软雅黑" panose="020B0503020204020204" pitchFamily="34" charset="-122"/>
              </a:rPr>
              <a:t>.</a:t>
            </a:r>
          </a:p>
          <a:p>
            <a:pPr algn="l">
              <a:lnSpc>
                <a:spcPct val="130000"/>
              </a:lnSpc>
            </a:pPr>
            <a:r>
              <a:rPr lang="en-US" altLang="zh-CN" dirty="0">
                <a:latin typeface="Arial" panose="020B0604020202020204" pitchFamily="34" charset="0"/>
                <a:ea typeface="微软雅黑" panose="020B0503020204020204" pitchFamily="34" charset="-122"/>
              </a:rPr>
              <a:t>In the control of time, we take the cost of learning into account.</a:t>
            </a:r>
          </a:p>
          <a:p>
            <a:pPr algn="l">
              <a:lnSpc>
                <a:spcPct val="130000"/>
              </a:lnSpc>
            </a:pPr>
            <a:r>
              <a:rPr lang="en-US" altLang="zh-CN" b="1" dirty="0">
                <a:solidFill>
                  <a:srgbClr val="0070C0"/>
                </a:solidFill>
                <a:latin typeface="Arial" panose="020B0604020202020204" pitchFamily="34" charset="0"/>
                <a:ea typeface="微软雅黑" panose="020B0503020204020204" pitchFamily="34" charset="-122"/>
              </a:rPr>
              <a:t>The detail metrics for the completion of the first iteration </a:t>
            </a:r>
            <a:r>
              <a:rPr lang="en-US" altLang="zh-CN" dirty="0">
                <a:latin typeface="Arial" panose="020B0604020202020204" pitchFamily="34" charset="0"/>
                <a:ea typeface="微软雅黑" panose="020B0503020204020204" pitchFamily="34" charset="-122"/>
              </a:rPr>
              <a:t>are:</a:t>
            </a:r>
          </a:p>
        </p:txBody>
      </p:sp>
      <p:graphicFrame>
        <p:nvGraphicFramePr>
          <p:cNvPr id="3" name="表格 2"/>
          <p:cNvGraphicFramePr/>
          <p:nvPr>
            <p:custDataLst>
              <p:tags r:id="rId1"/>
            </p:custDataLst>
          </p:nvPr>
        </p:nvGraphicFramePr>
        <p:xfrm>
          <a:off x="501650" y="1572895"/>
          <a:ext cx="7896225" cy="3413760"/>
        </p:xfrm>
        <a:graphic>
          <a:graphicData uri="http://schemas.openxmlformats.org/drawingml/2006/table">
            <a:tbl>
              <a:tblPr firstRow="1" bandRow="1">
                <a:tableStyleId>{5C22544A-7EE6-4342-B048-85BDC9FD1C3A}</a:tableStyleId>
              </a:tblPr>
              <a:tblGrid>
                <a:gridCol w="1758950">
                  <a:extLst>
                    <a:ext uri="{9D8B030D-6E8A-4147-A177-3AD203B41FA5}">
                      <a16:colId xmlns:a16="http://schemas.microsoft.com/office/drawing/2014/main" val="20000"/>
                    </a:ext>
                  </a:extLst>
                </a:gridCol>
                <a:gridCol w="2656205">
                  <a:extLst>
                    <a:ext uri="{9D8B030D-6E8A-4147-A177-3AD203B41FA5}">
                      <a16:colId xmlns:a16="http://schemas.microsoft.com/office/drawing/2014/main" val="20001"/>
                    </a:ext>
                  </a:extLst>
                </a:gridCol>
                <a:gridCol w="1043940">
                  <a:extLst>
                    <a:ext uri="{9D8B030D-6E8A-4147-A177-3AD203B41FA5}">
                      <a16:colId xmlns:a16="http://schemas.microsoft.com/office/drawing/2014/main" val="20002"/>
                    </a:ext>
                  </a:extLst>
                </a:gridCol>
                <a:gridCol w="876300">
                  <a:extLst>
                    <a:ext uri="{9D8B030D-6E8A-4147-A177-3AD203B41FA5}">
                      <a16:colId xmlns:a16="http://schemas.microsoft.com/office/drawing/2014/main" val="20003"/>
                    </a:ext>
                  </a:extLst>
                </a:gridCol>
                <a:gridCol w="1560830">
                  <a:extLst>
                    <a:ext uri="{9D8B030D-6E8A-4147-A177-3AD203B41FA5}">
                      <a16:colId xmlns:a16="http://schemas.microsoft.com/office/drawing/2014/main" val="20004"/>
                    </a:ext>
                  </a:extLst>
                </a:gridCol>
              </a:tblGrid>
              <a:tr h="381000">
                <a:tc>
                  <a:txBody>
                    <a:bodyPr/>
                    <a:lstStyle/>
                    <a:p>
                      <a:pPr>
                        <a:buNone/>
                      </a:pPr>
                      <a:r>
                        <a:rPr lang="en-US" altLang="zh-CN"/>
                        <a:t>Name</a:t>
                      </a:r>
                    </a:p>
                  </a:txBody>
                  <a:tcPr>
                    <a:gradFill>
                      <a:gsLst>
                        <a:gs pos="0">
                          <a:srgbClr val="007BD3"/>
                        </a:gs>
                        <a:gs pos="100000">
                          <a:srgbClr val="034373"/>
                        </a:gs>
                      </a:gsLst>
                      <a:lin ang="5400000" scaled="0"/>
                    </a:gradFill>
                  </a:tcPr>
                </a:tc>
                <a:tc>
                  <a:txBody>
                    <a:bodyPr/>
                    <a:lstStyle/>
                    <a:p>
                      <a:pPr>
                        <a:buNone/>
                      </a:pPr>
                      <a:r>
                        <a:rPr lang="en-US" altLang="zh-CN"/>
                        <a:t>Details</a:t>
                      </a:r>
                    </a:p>
                  </a:txBody>
                  <a:tcPr>
                    <a:gradFill>
                      <a:gsLst>
                        <a:gs pos="0">
                          <a:srgbClr val="007BD3"/>
                        </a:gs>
                        <a:gs pos="100000">
                          <a:srgbClr val="034373"/>
                        </a:gs>
                      </a:gsLst>
                      <a:lin ang="5400000" scaled="0"/>
                    </a:gradFill>
                  </a:tcPr>
                </a:tc>
                <a:tc>
                  <a:txBody>
                    <a:bodyPr/>
                    <a:lstStyle/>
                    <a:p>
                      <a:pPr>
                        <a:buNone/>
                      </a:pPr>
                      <a:r>
                        <a:rPr lang="en-US" altLang="zh-CN"/>
                        <a:t>Time node</a:t>
                      </a:r>
                    </a:p>
                  </a:txBody>
                  <a:tcPr>
                    <a:gradFill>
                      <a:gsLst>
                        <a:gs pos="0">
                          <a:srgbClr val="007BD3"/>
                        </a:gs>
                        <a:gs pos="100000">
                          <a:srgbClr val="034373"/>
                        </a:gs>
                      </a:gsLst>
                      <a:lin ang="5400000" scaled="0"/>
                    </a:gradFill>
                  </a:tcPr>
                </a:tc>
                <a:tc>
                  <a:txBody>
                    <a:bodyPr/>
                    <a:lstStyle/>
                    <a:p>
                      <a:pPr>
                        <a:buNone/>
                      </a:pPr>
                      <a:r>
                        <a:rPr lang="en-US" altLang="zh-CN"/>
                        <a:t>Finish or not</a:t>
                      </a:r>
                    </a:p>
                  </a:txBody>
                  <a:tcPr>
                    <a:gradFill>
                      <a:gsLst>
                        <a:gs pos="0">
                          <a:srgbClr val="007BD3"/>
                        </a:gs>
                        <a:gs pos="100000">
                          <a:srgbClr val="034373"/>
                        </a:gs>
                      </a:gsLst>
                      <a:lin ang="5400000" scaled="0"/>
                    </a:gradFill>
                  </a:tcPr>
                </a:tc>
                <a:tc>
                  <a:txBody>
                    <a:bodyPr/>
                    <a:lstStyle/>
                    <a:p>
                      <a:pPr>
                        <a:buNone/>
                      </a:pPr>
                      <a:r>
                        <a:rPr lang="en-US" altLang="zh-CN"/>
                        <a:t>Who finished</a:t>
                      </a:r>
                    </a:p>
                  </a:txBody>
                  <a:tcPr>
                    <a:gradFill>
                      <a:gsLst>
                        <a:gs pos="0">
                          <a:srgbClr val="007BD3"/>
                        </a:gs>
                        <a:gs pos="100000">
                          <a:srgbClr val="034373"/>
                        </a:gs>
                      </a:gsLst>
                      <a:lin ang="5400000" scaled="0"/>
                    </a:gradFill>
                  </a:tcPr>
                </a:tc>
                <a:extLst>
                  <a:ext uri="{0D108BD9-81ED-4DB2-BD59-A6C34878D82A}">
                    <a16:rowId xmlns:a16="http://schemas.microsoft.com/office/drawing/2014/main" val="10000"/>
                  </a:ext>
                </a:extLst>
              </a:tr>
              <a:tr h="640080">
                <a:tc>
                  <a:txBody>
                    <a:bodyPr/>
                    <a:lstStyle/>
                    <a:p>
                      <a:pPr>
                        <a:buNone/>
                      </a:pPr>
                      <a:r>
                        <a:rPr lang="zh-CN" altLang="en-US"/>
                        <a:t>Front-end </a:t>
                      </a:r>
                      <a:r>
                        <a:rPr lang="zh-CN" altLang="en-US">
                          <a:solidFill>
                            <a:srgbClr val="00B050"/>
                          </a:solidFill>
                        </a:rPr>
                        <a:t>learning</a:t>
                      </a:r>
                    </a:p>
                  </a:txBody>
                  <a:tcPr/>
                </a:tc>
                <a:tc>
                  <a:txBody>
                    <a:bodyPr/>
                    <a:lstStyle/>
                    <a:p>
                      <a:pPr>
                        <a:buNone/>
                      </a:pPr>
                      <a:r>
                        <a:rPr lang="zh-CN" altLang="en-US" sz="1200"/>
                        <a:t>Build a concise and user-friendly user interface for the program</a:t>
                      </a:r>
                    </a:p>
                  </a:txBody>
                  <a:tcPr/>
                </a:tc>
                <a:tc>
                  <a:txBody>
                    <a:bodyPr/>
                    <a:lstStyle/>
                    <a:p>
                      <a:pPr>
                        <a:buNone/>
                      </a:pPr>
                      <a:r>
                        <a:rPr lang="en-US" altLang="zh-CN"/>
                        <a:t>2023/3/30</a:t>
                      </a:r>
                    </a:p>
                  </a:txBody>
                  <a:tcPr/>
                </a:tc>
                <a:tc>
                  <a:txBody>
                    <a:bodyPr/>
                    <a:lstStyle/>
                    <a:p>
                      <a:pPr>
                        <a:buNone/>
                      </a:pPr>
                      <a:r>
                        <a:rPr lang="en-US" altLang="zh-CN"/>
                        <a:t>Finished</a:t>
                      </a:r>
                    </a:p>
                  </a:txBody>
                  <a:tcPr/>
                </a:tc>
                <a:tc>
                  <a:txBody>
                    <a:bodyPr/>
                    <a:lstStyle/>
                    <a:p>
                      <a:pPr>
                        <a:buNone/>
                      </a:pPr>
                      <a:r>
                        <a:rPr lang="en-US" altLang="zh-CN"/>
                        <a:t>Zhang Hongwei</a:t>
                      </a:r>
                    </a:p>
                  </a:txBody>
                  <a:tcPr/>
                </a:tc>
                <a:extLst>
                  <a:ext uri="{0D108BD9-81ED-4DB2-BD59-A6C34878D82A}">
                    <a16:rowId xmlns:a16="http://schemas.microsoft.com/office/drawing/2014/main" val="10001"/>
                  </a:ext>
                </a:extLst>
              </a:tr>
              <a:tr h="518160">
                <a:tc>
                  <a:txBody>
                    <a:bodyPr/>
                    <a:lstStyle/>
                    <a:p>
                      <a:pPr>
                        <a:buNone/>
                      </a:pPr>
                      <a:r>
                        <a:rPr lang="zh-CN" altLang="en-US"/>
                        <a:t>Algorithmic </a:t>
                      </a:r>
                      <a:r>
                        <a:rPr lang="zh-CN" altLang="en-US">
                          <a:solidFill>
                            <a:srgbClr val="00B050"/>
                          </a:solidFill>
                        </a:rPr>
                        <a:t>learning</a:t>
                      </a:r>
                    </a:p>
                  </a:txBody>
                  <a:tcPr/>
                </a:tc>
                <a:tc>
                  <a:txBody>
                    <a:bodyPr/>
                    <a:lstStyle/>
                    <a:p>
                      <a:pPr>
                        <a:buNone/>
                      </a:pPr>
                      <a:r>
                        <a:rPr lang="zh-CN" altLang="en-US" sz="1200"/>
                        <a:t>Use algorithms to identify the flow of people in pictures</a:t>
                      </a:r>
                    </a:p>
                  </a:txBody>
                  <a:tcPr/>
                </a:tc>
                <a:tc>
                  <a:txBody>
                    <a:bodyPr/>
                    <a:lstStyle/>
                    <a:p>
                      <a:pPr>
                        <a:buNone/>
                      </a:pPr>
                      <a:r>
                        <a:rPr lang="en-US" altLang="zh-CN"/>
                        <a:t>2023/4/8</a:t>
                      </a:r>
                    </a:p>
                  </a:txBody>
                  <a:tcPr/>
                </a:tc>
                <a:tc>
                  <a:txBody>
                    <a:bodyPr/>
                    <a:lstStyle/>
                    <a:p>
                      <a:pPr>
                        <a:buNone/>
                      </a:pPr>
                      <a:r>
                        <a:rPr lang="en-US" altLang="zh-CN"/>
                        <a:t>Finished</a:t>
                      </a:r>
                    </a:p>
                  </a:txBody>
                  <a:tcPr/>
                </a:tc>
                <a:tc>
                  <a:txBody>
                    <a:bodyPr/>
                    <a:lstStyle/>
                    <a:p>
                      <a:pPr>
                        <a:buNone/>
                      </a:pPr>
                      <a:r>
                        <a:rPr lang="en-US" altLang="zh-CN"/>
                        <a:t>All members</a:t>
                      </a:r>
                    </a:p>
                  </a:txBody>
                  <a:tcPr/>
                </a:tc>
                <a:extLst>
                  <a:ext uri="{0D108BD9-81ED-4DB2-BD59-A6C34878D82A}">
                    <a16:rowId xmlns:a16="http://schemas.microsoft.com/office/drawing/2014/main" val="10002"/>
                  </a:ext>
                </a:extLst>
              </a:tr>
              <a:tr h="731520">
                <a:tc>
                  <a:txBody>
                    <a:bodyPr/>
                    <a:lstStyle/>
                    <a:p>
                      <a:pPr>
                        <a:buNone/>
                      </a:pPr>
                      <a:r>
                        <a:rPr lang="zh-CN" altLang="en-US"/>
                        <a:t>Mini program development </a:t>
                      </a:r>
                      <a:r>
                        <a:rPr lang="zh-CN" altLang="en-US">
                          <a:solidFill>
                            <a:srgbClr val="00B050"/>
                          </a:solidFill>
                        </a:rPr>
                        <a:t>learning</a:t>
                      </a:r>
                    </a:p>
                  </a:txBody>
                  <a:tcPr/>
                </a:tc>
                <a:tc>
                  <a:txBody>
                    <a:bodyPr/>
                    <a:lstStyle/>
                    <a:p>
                      <a:pPr>
                        <a:buNone/>
                      </a:pPr>
                      <a:r>
                        <a:rPr lang="zh-CN" altLang="en-US" sz="1200"/>
                        <a:t>The front-end and back-end allow for smooth data interaction</a:t>
                      </a:r>
                    </a:p>
                  </a:txBody>
                  <a:tcPr/>
                </a:tc>
                <a:tc>
                  <a:txBody>
                    <a:bodyPr/>
                    <a:lstStyle/>
                    <a:p>
                      <a:pPr>
                        <a:buNone/>
                      </a:pPr>
                      <a:r>
                        <a:rPr lang="en-US" altLang="zh-CN"/>
                        <a:t>2023/4/6</a:t>
                      </a:r>
                    </a:p>
                  </a:txBody>
                  <a:tcPr/>
                </a:tc>
                <a:tc>
                  <a:txBody>
                    <a:bodyPr/>
                    <a:lstStyle/>
                    <a:p>
                      <a:pPr>
                        <a:buNone/>
                      </a:pPr>
                      <a:r>
                        <a:rPr lang="en-US" altLang="zh-CN">
                          <a:solidFill>
                            <a:schemeClr val="tx1"/>
                          </a:solidFill>
                        </a:rPr>
                        <a:t>Finished</a:t>
                      </a:r>
                    </a:p>
                  </a:txBody>
                  <a:tcPr/>
                </a:tc>
                <a:tc>
                  <a:txBody>
                    <a:bodyPr/>
                    <a:lstStyle/>
                    <a:p>
                      <a:pPr>
                        <a:buNone/>
                      </a:pPr>
                      <a:r>
                        <a:rPr lang="en-US" altLang="zh-CN"/>
                        <a:t>All</a:t>
                      </a:r>
                    </a:p>
                    <a:p>
                      <a:pPr>
                        <a:buNone/>
                      </a:pPr>
                      <a:r>
                        <a:rPr lang="en-US" altLang="zh-CN"/>
                        <a:t>members</a:t>
                      </a:r>
                    </a:p>
                  </a:txBody>
                  <a:tcPr/>
                </a:tc>
                <a:extLst>
                  <a:ext uri="{0D108BD9-81ED-4DB2-BD59-A6C34878D82A}">
                    <a16:rowId xmlns:a16="http://schemas.microsoft.com/office/drawing/2014/main" val="10003"/>
                  </a:ext>
                </a:extLst>
              </a:tr>
              <a:tr h="1005840">
                <a:tc>
                  <a:txBody>
                    <a:bodyPr/>
                    <a:lstStyle/>
                    <a:p>
                      <a:pPr>
                        <a:buNone/>
                      </a:pPr>
                      <a:r>
                        <a:rPr lang="zh-CN" altLang="en-US">
                          <a:solidFill>
                            <a:srgbClr val="7030A0"/>
                          </a:solidFill>
                        </a:rPr>
                        <a:t>The first version</a:t>
                      </a:r>
                      <a:r>
                        <a:rPr lang="zh-CN" altLang="en-US"/>
                        <a:t> of the Mini Program development</a:t>
                      </a:r>
                      <a:r>
                        <a:rPr lang="en-US" altLang="zh-CN"/>
                        <a:t> &amp; tests</a:t>
                      </a:r>
                    </a:p>
                  </a:txBody>
                  <a:tcPr/>
                </a:tc>
                <a:tc>
                  <a:txBody>
                    <a:bodyPr/>
                    <a:lstStyle/>
                    <a:p>
                      <a:pPr>
                        <a:buNone/>
                      </a:pPr>
                      <a:r>
                        <a:rPr lang="zh-CN" altLang="en-US" sz="1200"/>
                        <a:t>Basic user interface</a:t>
                      </a:r>
                    </a:p>
                    <a:p>
                      <a:pPr>
                        <a:buNone/>
                      </a:pPr>
                      <a:r>
                        <a:rPr lang="zh-CN" altLang="en-US" sz="1200"/>
                        <a:t>Main features</a:t>
                      </a:r>
                      <a:r>
                        <a:rPr lang="en-US" altLang="zh-CN" sz="1200"/>
                        <a:t>:</a:t>
                      </a:r>
                    </a:p>
                    <a:p>
                      <a:pPr>
                        <a:buNone/>
                      </a:pPr>
                      <a:r>
                        <a:rPr lang="en-US" altLang="zh-CN" sz="1200"/>
                        <a:t>Factories display</a:t>
                      </a:r>
                    </a:p>
                    <a:p>
                      <a:pPr>
                        <a:buNone/>
                      </a:pPr>
                      <a:r>
                        <a:rPr lang="en-US" altLang="zh-CN" sz="1200"/>
                        <a:t>Simple analysis of people flow data</a:t>
                      </a:r>
                    </a:p>
                    <a:p>
                      <a:pPr>
                        <a:buNone/>
                      </a:pPr>
                      <a:r>
                        <a:rPr lang="en-US" altLang="zh-CN" sz="1200"/>
                        <a:t>Simple scenario recommendation</a:t>
                      </a:r>
                    </a:p>
                  </a:txBody>
                  <a:tcPr/>
                </a:tc>
                <a:tc>
                  <a:txBody>
                    <a:bodyPr/>
                    <a:lstStyle/>
                    <a:p>
                      <a:pPr>
                        <a:buNone/>
                      </a:pPr>
                      <a:r>
                        <a:rPr lang="en-US" altLang="zh-CN"/>
                        <a:t>2023/4/30</a:t>
                      </a:r>
                    </a:p>
                  </a:txBody>
                  <a:tcPr/>
                </a:tc>
                <a:tc>
                  <a:txBody>
                    <a:bodyPr/>
                    <a:lstStyle/>
                    <a:p>
                      <a:pPr>
                        <a:buNone/>
                      </a:pPr>
                      <a:r>
                        <a:rPr lang="en-US" altLang="zh-CN">
                          <a:solidFill>
                            <a:schemeClr val="tx1"/>
                          </a:solidFill>
                        </a:rPr>
                        <a:t>Finished</a:t>
                      </a:r>
                    </a:p>
                  </a:txBody>
                  <a:tcPr/>
                </a:tc>
                <a:tc>
                  <a:txBody>
                    <a:bodyPr/>
                    <a:lstStyle/>
                    <a:p>
                      <a:pPr>
                        <a:buNone/>
                      </a:pPr>
                      <a:r>
                        <a:rPr lang="en-US" altLang="zh-CN"/>
                        <a:t>All</a:t>
                      </a:r>
                    </a:p>
                    <a:p>
                      <a:pPr>
                        <a:buNone/>
                      </a:pPr>
                      <a:r>
                        <a:rPr lang="en-US" altLang="zh-CN"/>
                        <a:t>members</a:t>
                      </a:r>
                    </a:p>
                    <a:p>
                      <a:pPr>
                        <a:buNone/>
                      </a:pPr>
                      <a:r>
                        <a:rPr lang="en-US" altLang="zh-CN"/>
                        <a:t>(Tang tested, others developed)</a:t>
                      </a:r>
                    </a:p>
                  </a:txBody>
                  <a:tcPr/>
                </a:tc>
                <a:extLst>
                  <a:ext uri="{0D108BD9-81ED-4DB2-BD59-A6C34878D82A}">
                    <a16:rowId xmlns:a16="http://schemas.microsoft.com/office/drawing/2014/main" val="10004"/>
                  </a:ext>
                </a:extLst>
              </a:tr>
            </a:tbl>
          </a:graphicData>
        </a:graphic>
      </p:graphicFrame>
    </p:spTree>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COMMONDATA" val="eyJoZGlkIjoiMDI5N2I2ODhmZmVmZmMwZDAzZmFhMzAwYWI1MTRmMjIifQ=="/>
  <p:tag name="KSO_WPP_MARK_KEY" val="e5ad74a7-943e-44f2-9724-f41c79bcf4c4"/>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UNIT_TABLE_BEAUTIFY" val="smartTable{2c0b2963-e4f0-4fa3-a717-006d466fbaaf}"/>
  <p:tag name="TABLE_ENDDRAG_ORIGIN_RECT" val="510*266"/>
  <p:tag name="TABLE_ENDDRAG_RECT" val="64*110*510*266"/>
</p:tagLst>
</file>

<file path=ppt/tags/tag16.xml><?xml version="1.0" encoding="utf-8"?>
<p:tagLst xmlns:a="http://schemas.openxmlformats.org/drawingml/2006/main" xmlns:r="http://schemas.openxmlformats.org/officeDocument/2006/relationships" xmlns:p="http://schemas.openxmlformats.org/presentationml/2006/main">
  <p:tag name="KSO_WM_UNIT_TABLE_BEAUTIFY" val="smartTable{3c84f746-e799-4cee-adf3-796c3b761398}"/>
  <p:tag name="TABLE_ENDDRAG_ORIGIN_RECT" val="262*199"/>
  <p:tag name="TABLE_ENDDRAG_RECT" val="34*79*262*199"/>
</p:tagLst>
</file>

<file path=ppt/tags/tag17.xml><?xml version="1.0" encoding="utf-8"?>
<p:tagLst xmlns:a="http://schemas.openxmlformats.org/drawingml/2006/main" xmlns:r="http://schemas.openxmlformats.org/officeDocument/2006/relationships" xmlns:p="http://schemas.openxmlformats.org/presentationml/2006/main">
  <p:tag name="KSO_WM_UNIT_TABLE_BEAUTIFY" val="smartTable{460b4a21-6001-421f-86ef-ee4c8d275157}"/>
  <p:tag name="TABLE_ENDDRAG_ORIGIN_RECT" val="246*199"/>
  <p:tag name="TABLE_ENDDRAG_RECT" val="374*136*246*199"/>
</p:tagLst>
</file>

<file path=ppt/tags/tag18.xml><?xml version="1.0" encoding="utf-8"?>
<p:tagLst xmlns:a="http://schemas.openxmlformats.org/drawingml/2006/main" xmlns:r="http://schemas.openxmlformats.org/officeDocument/2006/relationships" xmlns:p="http://schemas.openxmlformats.org/presentationml/2006/main">
  <p:tag name="KSO_WM_UNIT_TABLE_BEAUTIFY" val="smartTable{768590b7-b858-45d9-ab1e-7ab15d083c03}"/>
  <p:tag name="TABLE_ENDDRAG_ORIGIN_RECT" val="638*260"/>
  <p:tag name="TABLE_ENDDRAG_RECT" val="46*55*638*260"/>
</p:tagLst>
</file>

<file path=ppt/tags/tag19.xml><?xml version="1.0" encoding="utf-8"?>
<p:tagLst xmlns:a="http://schemas.openxmlformats.org/drawingml/2006/main" xmlns:r="http://schemas.openxmlformats.org/officeDocument/2006/relationships" xmlns:p="http://schemas.openxmlformats.org/presentationml/2006/main">
  <p:tag name="TABLE_ENDDRAG_ORIGIN_RECT" val="652*75"/>
  <p:tag name="TABLE_ENDDRAG_RECT" val="44*112*652*75"/>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UNIT_TABLE_BEAUTIFY" val="smartTable{4319adc8-6128-4e59-a473-848c50886571}"/>
  <p:tag name="TABLE_ENDDRAG_ORIGIN_RECT" val="430*356"/>
  <p:tag name="TABLE_ENDDRAG_RECT" val="202*13*430*356"/>
</p:tagLst>
</file>

<file path=ppt/tags/tag29.xml><?xml version="1.0" encoding="utf-8"?>
<p:tagLst xmlns:a="http://schemas.openxmlformats.org/drawingml/2006/main" xmlns:r="http://schemas.openxmlformats.org/officeDocument/2006/relationships" xmlns:p="http://schemas.openxmlformats.org/presentationml/2006/main">
  <p:tag name="KSO_WM_UNIT_TABLE_BEAUTIFY" val="smartTable{af2baf5b-3c24-45ff-8f5d-504202893cf8}"/>
  <p:tag name="TABLE_ENDDRAG_ORIGIN_RECT" val="502*272"/>
  <p:tag name="TABLE_ENDDRAG_RECT" val="70*93*502*272"/>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UNIT_TABLE_BEAUTIFY" val="smartTable{897a01e1-c1d5-4ca6-8125-073fc3ce4aa1}"/>
</p:tagLst>
</file>

<file path=ppt/tags/tag9.xml><?xml version="1.0" encoding="utf-8"?>
<p:tagLst xmlns:a="http://schemas.openxmlformats.org/drawingml/2006/main" xmlns:r="http://schemas.openxmlformats.org/officeDocument/2006/relationships" xmlns:p="http://schemas.openxmlformats.org/presentationml/2006/main">
  <p:tag name="KSO_WM_UNIT_TABLE_BEAUTIFY" val="smartTable{897a01e1-c1d5-4ca6-8125-073fc3ce4aa1}"/>
</p:tagLst>
</file>

<file path=ppt/theme/theme1.xml><?xml version="1.0" encoding="utf-8"?>
<a:theme xmlns:a="http://schemas.openxmlformats.org/drawingml/2006/main" name="A000120140530A99PPBG">
  <a:themeElements>
    <a:clrScheme name="自定义 95">
      <a:dk1>
        <a:sysClr val="windowText" lastClr="000000"/>
      </a:dk1>
      <a:lt1>
        <a:sysClr val="window" lastClr="FFFFFF"/>
      </a:lt1>
      <a:dk2>
        <a:srgbClr val="3F3F3F"/>
      </a:dk2>
      <a:lt2>
        <a:srgbClr val="E3DED1"/>
      </a:lt2>
      <a:accent1>
        <a:srgbClr val="071F65"/>
      </a:accent1>
      <a:accent2>
        <a:srgbClr val="7F7F7F"/>
      </a:accent2>
      <a:accent3>
        <a:srgbClr val="414456"/>
      </a:accent3>
      <a:accent4>
        <a:srgbClr val="444455"/>
      </a:accent4>
      <a:accent5>
        <a:srgbClr val="444455"/>
      </a:accent5>
      <a:accent6>
        <a:srgbClr val="7F7F7F"/>
      </a:accent6>
      <a:hlink>
        <a:srgbClr val="002060"/>
      </a:hlink>
      <a:folHlink>
        <a:srgbClr val="B26B02"/>
      </a:folHlink>
    </a:clrScheme>
    <a:fontScheme name="自定义 1">
      <a:majorFont>
        <a:latin typeface="Arial Black"/>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nSpc>
            <a:spcPct val="130000"/>
          </a:lnSpc>
          <a:defRPr sz="1400" dirty="0" smtClean="0">
            <a:latin typeface="Arial" panose="020B0604020202020204" pitchFamily="34" charset="0"/>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A000120140627A33KPBG</Template>
  <TotalTime>20</TotalTime>
  <Words>2123</Words>
  <Application>Microsoft Office PowerPoint</Application>
  <PresentationFormat>全屏显示(16:9)</PresentationFormat>
  <Paragraphs>343</Paragraphs>
  <Slides>24</Slides>
  <Notes>24</Notes>
  <HiddenSlides>0</HiddenSlides>
  <MMClips>4</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宋体</vt:lpstr>
      <vt:lpstr>微软雅黑</vt:lpstr>
      <vt:lpstr>幼圆</vt:lpstr>
      <vt:lpstr>Arial</vt:lpstr>
      <vt:lpstr>Arial Black</vt:lpstr>
      <vt:lpstr>Calibri</vt:lpstr>
      <vt:lpstr>Times New Roman</vt:lpstr>
      <vt:lpstr>Wingdings 2</vt:lpstr>
      <vt:lpstr>A000120140530A99PPBG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唐亚琴</dc:creator>
  <cp:lastModifiedBy>唐 亚琴</cp:lastModifiedBy>
  <cp:revision>48</cp:revision>
  <dcterms:created xsi:type="dcterms:W3CDTF">2022-02-18T23:59:00Z</dcterms:created>
  <dcterms:modified xsi:type="dcterms:W3CDTF">2023-06-01T03:33:45Z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6DBC991BA6D34B04B036B8201CDF67C7_12</vt:lpwstr>
  </property>
  <property fmtid="{D5CDD505-2E9C-101B-9397-08002B2CF9AE}" pid="3" name="KSOProductBuildVer">
    <vt:lpwstr>2052-11.1.0.14309</vt:lpwstr>
  </property>
</Properties>
</file>

<file path=docProps/thumbnail.jpeg>
</file>